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DM Sans Bold" panose="020B0604020202020204" charset="0"/>
      <p:regular r:id="rId19"/>
    </p:embeddedFont>
    <p:embeddedFont>
      <p:font typeface="DM Sans Italics" panose="020B0604020202020204" charset="0"/>
      <p:regular r:id="rId20"/>
    </p:embeddedFont>
    <p:embeddedFont>
      <p:font typeface="Klima" panose="020B0604020202020204" charset="0"/>
      <p:regular r:id="rId21"/>
    </p:embeddedFont>
    <p:embeddedFont>
      <p:font typeface="Klima Bold" panose="020B0604020202020204" charset="0"/>
      <p:regular r:id="rId22"/>
    </p:embeddedFont>
    <p:embeddedFont>
      <p:font typeface="Radley Italic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1430" y="5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6.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svg"/><Relationship Id="rId4" Type="http://schemas.openxmlformats.org/officeDocument/2006/relationships/image" Target="../media/image111.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3" Type="http://schemas.openxmlformats.org/officeDocument/2006/relationships/image" Target="../media/image40.svg"/><Relationship Id="rId18" Type="http://schemas.openxmlformats.org/officeDocument/2006/relationships/image" Target="../media/image45.png"/><Relationship Id="rId26" Type="http://schemas.openxmlformats.org/officeDocument/2006/relationships/image" Target="../media/image53.png"/><Relationship Id="rId21" Type="http://schemas.openxmlformats.org/officeDocument/2006/relationships/image" Target="../media/image48.svg"/><Relationship Id="rId34" Type="http://schemas.openxmlformats.org/officeDocument/2006/relationships/image" Target="../media/image61.pn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5" Type="http://schemas.openxmlformats.org/officeDocument/2006/relationships/image" Target="../media/image52.svg"/><Relationship Id="rId33" Type="http://schemas.openxmlformats.org/officeDocument/2006/relationships/image" Target="../media/image60.sv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sv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24" Type="http://schemas.openxmlformats.org/officeDocument/2006/relationships/image" Target="../media/image51.png"/><Relationship Id="rId32" Type="http://schemas.openxmlformats.org/officeDocument/2006/relationships/image" Target="../media/image59.png"/><Relationship Id="rId37" Type="http://schemas.openxmlformats.org/officeDocument/2006/relationships/image" Target="../media/image64.png"/><Relationship Id="rId5" Type="http://schemas.openxmlformats.org/officeDocument/2006/relationships/image" Target="../media/image32.svg"/><Relationship Id="rId15" Type="http://schemas.openxmlformats.org/officeDocument/2006/relationships/image" Target="../media/image42.svg"/><Relationship Id="rId23" Type="http://schemas.openxmlformats.org/officeDocument/2006/relationships/image" Target="../media/image50.svg"/><Relationship Id="rId28" Type="http://schemas.openxmlformats.org/officeDocument/2006/relationships/image" Target="../media/image55.png"/><Relationship Id="rId36" Type="http://schemas.openxmlformats.org/officeDocument/2006/relationships/image" Target="../media/image63.png"/><Relationship Id="rId10" Type="http://schemas.openxmlformats.org/officeDocument/2006/relationships/image" Target="../media/image37.png"/><Relationship Id="rId19" Type="http://schemas.openxmlformats.org/officeDocument/2006/relationships/image" Target="../media/image46.svg"/><Relationship Id="rId31" Type="http://schemas.openxmlformats.org/officeDocument/2006/relationships/image" Target="../media/image58.sv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sv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png"/><Relationship Id="rId3" Type="http://schemas.openxmlformats.org/officeDocument/2006/relationships/image" Target="../media/image30.svg"/></Relationships>
</file>

<file path=ppt/slides/_rels/slide6.xml.rels><?xml version="1.0" encoding="UTF-8" standalone="yes"?>
<Relationships xmlns="http://schemas.openxmlformats.org/package/2006/relationships"><Relationship Id="rId13" Type="http://schemas.openxmlformats.org/officeDocument/2006/relationships/image" Target="../media/image76.svg"/><Relationship Id="rId18" Type="http://schemas.openxmlformats.org/officeDocument/2006/relationships/image" Target="../media/image81.png"/><Relationship Id="rId26" Type="http://schemas.openxmlformats.org/officeDocument/2006/relationships/image" Target="../media/image15.png"/><Relationship Id="rId21" Type="http://schemas.openxmlformats.org/officeDocument/2006/relationships/image" Target="../media/image84.svg"/><Relationship Id="rId34" Type="http://schemas.openxmlformats.org/officeDocument/2006/relationships/image" Target="../media/image95.png"/><Relationship Id="rId7" Type="http://schemas.openxmlformats.org/officeDocument/2006/relationships/image" Target="../media/image70.svg"/><Relationship Id="rId12" Type="http://schemas.openxmlformats.org/officeDocument/2006/relationships/image" Target="../media/image75.png"/><Relationship Id="rId17" Type="http://schemas.openxmlformats.org/officeDocument/2006/relationships/image" Target="../media/image80.svg"/><Relationship Id="rId25" Type="http://schemas.openxmlformats.org/officeDocument/2006/relationships/image" Target="../media/image88.svg"/><Relationship Id="rId33" Type="http://schemas.openxmlformats.org/officeDocument/2006/relationships/image" Target="../media/image94.svg"/><Relationship Id="rId38" Type="http://schemas.openxmlformats.org/officeDocument/2006/relationships/image" Target="../media/image99.svg"/><Relationship Id="rId2" Type="http://schemas.openxmlformats.org/officeDocument/2006/relationships/image" Target="../media/image65.png"/><Relationship Id="rId16" Type="http://schemas.openxmlformats.org/officeDocument/2006/relationships/image" Target="../media/image79.png"/><Relationship Id="rId20" Type="http://schemas.openxmlformats.org/officeDocument/2006/relationships/image" Target="../media/image83.png"/><Relationship Id="rId29" Type="http://schemas.openxmlformats.org/officeDocument/2006/relationships/image" Target="../media/image90.sv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svg"/><Relationship Id="rId24" Type="http://schemas.openxmlformats.org/officeDocument/2006/relationships/image" Target="../media/image87.png"/><Relationship Id="rId32" Type="http://schemas.openxmlformats.org/officeDocument/2006/relationships/image" Target="../media/image93.png"/><Relationship Id="rId37" Type="http://schemas.openxmlformats.org/officeDocument/2006/relationships/image" Target="../media/image98.png"/><Relationship Id="rId5" Type="http://schemas.openxmlformats.org/officeDocument/2006/relationships/image" Target="../media/image68.svg"/><Relationship Id="rId15" Type="http://schemas.openxmlformats.org/officeDocument/2006/relationships/image" Target="../media/image78.svg"/><Relationship Id="rId23" Type="http://schemas.openxmlformats.org/officeDocument/2006/relationships/image" Target="../media/image86.svg"/><Relationship Id="rId28" Type="http://schemas.openxmlformats.org/officeDocument/2006/relationships/image" Target="../media/image89.png"/><Relationship Id="rId36" Type="http://schemas.openxmlformats.org/officeDocument/2006/relationships/image" Target="../media/image97.png"/><Relationship Id="rId10" Type="http://schemas.openxmlformats.org/officeDocument/2006/relationships/image" Target="../media/image73.png"/><Relationship Id="rId19" Type="http://schemas.openxmlformats.org/officeDocument/2006/relationships/image" Target="../media/image82.svg"/><Relationship Id="rId31" Type="http://schemas.openxmlformats.org/officeDocument/2006/relationships/image" Target="../media/image92.svg"/><Relationship Id="rId4" Type="http://schemas.openxmlformats.org/officeDocument/2006/relationships/image" Target="../media/image67.png"/><Relationship Id="rId9" Type="http://schemas.openxmlformats.org/officeDocument/2006/relationships/image" Target="../media/image72.sv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16.svg"/><Relationship Id="rId30" Type="http://schemas.openxmlformats.org/officeDocument/2006/relationships/image" Target="../media/image91.png"/><Relationship Id="rId35" Type="http://schemas.openxmlformats.org/officeDocument/2006/relationships/image" Target="../media/image96.png"/><Relationship Id="rId8" Type="http://schemas.openxmlformats.org/officeDocument/2006/relationships/image" Target="../media/image71.png"/><Relationship Id="rId3" Type="http://schemas.openxmlformats.org/officeDocument/2006/relationships/image" Target="../media/image66.svg"/></Relationships>
</file>

<file path=ppt/slides/_rels/slide7.xml.rels><?xml version="1.0" encoding="UTF-8" standalone="yes"?>
<Relationships xmlns="http://schemas.openxmlformats.org/package/2006/relationships"><Relationship Id="rId13" Type="http://schemas.openxmlformats.org/officeDocument/2006/relationships/image" Target="../media/image76.svg"/><Relationship Id="rId18" Type="http://schemas.openxmlformats.org/officeDocument/2006/relationships/image" Target="../media/image81.png"/><Relationship Id="rId26" Type="http://schemas.openxmlformats.org/officeDocument/2006/relationships/image" Target="../media/image15.png"/><Relationship Id="rId3" Type="http://schemas.openxmlformats.org/officeDocument/2006/relationships/image" Target="../media/image66.svg"/><Relationship Id="rId21" Type="http://schemas.openxmlformats.org/officeDocument/2006/relationships/image" Target="../media/image84.svg"/><Relationship Id="rId34" Type="http://schemas.openxmlformats.org/officeDocument/2006/relationships/image" Target="../media/image100.png"/><Relationship Id="rId7" Type="http://schemas.openxmlformats.org/officeDocument/2006/relationships/image" Target="../media/image70.svg"/><Relationship Id="rId12" Type="http://schemas.openxmlformats.org/officeDocument/2006/relationships/image" Target="../media/image75.png"/><Relationship Id="rId17" Type="http://schemas.openxmlformats.org/officeDocument/2006/relationships/image" Target="../media/image80.svg"/><Relationship Id="rId25" Type="http://schemas.openxmlformats.org/officeDocument/2006/relationships/image" Target="../media/image88.svg"/><Relationship Id="rId33" Type="http://schemas.openxmlformats.org/officeDocument/2006/relationships/image" Target="../media/image94.svg"/><Relationship Id="rId2" Type="http://schemas.openxmlformats.org/officeDocument/2006/relationships/image" Target="../media/image65.png"/><Relationship Id="rId16" Type="http://schemas.openxmlformats.org/officeDocument/2006/relationships/image" Target="../media/image79.png"/><Relationship Id="rId20" Type="http://schemas.openxmlformats.org/officeDocument/2006/relationships/image" Target="../media/image83.png"/><Relationship Id="rId29" Type="http://schemas.openxmlformats.org/officeDocument/2006/relationships/image" Target="../media/image90.sv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svg"/><Relationship Id="rId24" Type="http://schemas.openxmlformats.org/officeDocument/2006/relationships/image" Target="../media/image87.png"/><Relationship Id="rId32" Type="http://schemas.openxmlformats.org/officeDocument/2006/relationships/image" Target="../media/image93.png"/><Relationship Id="rId5" Type="http://schemas.openxmlformats.org/officeDocument/2006/relationships/image" Target="../media/image68.svg"/><Relationship Id="rId15" Type="http://schemas.openxmlformats.org/officeDocument/2006/relationships/image" Target="../media/image78.svg"/><Relationship Id="rId23" Type="http://schemas.openxmlformats.org/officeDocument/2006/relationships/image" Target="../media/image86.svg"/><Relationship Id="rId28" Type="http://schemas.openxmlformats.org/officeDocument/2006/relationships/image" Target="../media/image89.png"/><Relationship Id="rId10" Type="http://schemas.openxmlformats.org/officeDocument/2006/relationships/image" Target="../media/image73.png"/><Relationship Id="rId19" Type="http://schemas.openxmlformats.org/officeDocument/2006/relationships/image" Target="../media/image82.svg"/><Relationship Id="rId31" Type="http://schemas.openxmlformats.org/officeDocument/2006/relationships/image" Target="../media/image92.svg"/><Relationship Id="rId4" Type="http://schemas.openxmlformats.org/officeDocument/2006/relationships/image" Target="../media/image67.png"/><Relationship Id="rId9" Type="http://schemas.openxmlformats.org/officeDocument/2006/relationships/image" Target="../media/image72.sv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16.svg"/><Relationship Id="rId30" Type="http://schemas.openxmlformats.org/officeDocument/2006/relationships/image" Target="../media/image91.png"/><Relationship Id="rId35" Type="http://schemas.openxmlformats.org/officeDocument/2006/relationships/image" Target="../media/image101.png"/><Relationship Id="rId8" Type="http://schemas.openxmlformats.org/officeDocument/2006/relationships/image" Target="../media/image71.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svg"/><Relationship Id="rId7" Type="http://schemas.openxmlformats.org/officeDocument/2006/relationships/image" Target="../media/image1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2.svg"/><Relationship Id="rId10" Type="http://schemas.openxmlformats.org/officeDocument/2006/relationships/image" Target="../media/image102.png"/><Relationship Id="rId4" Type="http://schemas.openxmlformats.org/officeDocument/2006/relationships/image" Target="../media/image21.png"/><Relationship Id="rId9" Type="http://schemas.openxmlformats.org/officeDocument/2006/relationships/image" Target="../media/image28.svg"/></Relationships>
</file>

<file path=ppt/slides/_rels/slide9.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04.png"/><Relationship Id="rId7" Type="http://schemas.openxmlformats.org/officeDocument/2006/relationships/image" Target="../media/image98.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EC384"/>
        </a:solidFill>
        <a:effectLst/>
      </p:bgPr>
    </p:bg>
    <p:spTree>
      <p:nvGrpSpPr>
        <p:cNvPr id="1" name=""/>
        <p:cNvGrpSpPr/>
        <p:nvPr/>
      </p:nvGrpSpPr>
      <p:grpSpPr>
        <a:xfrm>
          <a:off x="0" y="0"/>
          <a:ext cx="0" cy="0"/>
          <a:chOff x="0" y="0"/>
          <a:chExt cx="0" cy="0"/>
        </a:xfrm>
      </p:grpSpPr>
      <p:sp>
        <p:nvSpPr>
          <p:cNvPr id="2" name="Freeform 2"/>
          <p:cNvSpPr/>
          <p:nvPr/>
        </p:nvSpPr>
        <p:spPr>
          <a:xfrm rot="1089896">
            <a:off x="-1750151" y="-1926169"/>
            <a:ext cx="7624581" cy="10203211"/>
          </a:xfrm>
          <a:custGeom>
            <a:avLst/>
            <a:gdLst/>
            <a:ahLst/>
            <a:cxnLst/>
            <a:rect l="l" t="t" r="r" b="b"/>
            <a:pathLst>
              <a:path w="7624581" h="10203211">
                <a:moveTo>
                  <a:pt x="0" y="0"/>
                </a:moveTo>
                <a:lnTo>
                  <a:pt x="7624582" y="0"/>
                </a:lnTo>
                <a:lnTo>
                  <a:pt x="7624582" y="10203212"/>
                </a:lnTo>
                <a:lnTo>
                  <a:pt x="0" y="10203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4955831">
            <a:off x="372219" y="5042450"/>
            <a:ext cx="6203256" cy="7990142"/>
          </a:xfrm>
          <a:custGeom>
            <a:avLst/>
            <a:gdLst/>
            <a:ahLst/>
            <a:cxnLst/>
            <a:rect l="l" t="t" r="r" b="b"/>
            <a:pathLst>
              <a:path w="6203256" h="7990142">
                <a:moveTo>
                  <a:pt x="0" y="0"/>
                </a:moveTo>
                <a:lnTo>
                  <a:pt x="6203256" y="0"/>
                </a:lnTo>
                <a:lnTo>
                  <a:pt x="6203256" y="7990142"/>
                </a:lnTo>
                <a:lnTo>
                  <a:pt x="0" y="7990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6979699">
            <a:off x="6025923" y="-3920077"/>
            <a:ext cx="16352915" cy="10703726"/>
          </a:xfrm>
          <a:custGeom>
            <a:avLst/>
            <a:gdLst/>
            <a:ahLst/>
            <a:cxnLst/>
            <a:rect l="l" t="t" r="r" b="b"/>
            <a:pathLst>
              <a:path w="16352915" h="10703726">
                <a:moveTo>
                  <a:pt x="0" y="0"/>
                </a:moveTo>
                <a:lnTo>
                  <a:pt x="16352915" y="0"/>
                </a:lnTo>
                <a:lnTo>
                  <a:pt x="16352915" y="10703726"/>
                </a:lnTo>
                <a:lnTo>
                  <a:pt x="0" y="107037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3523685">
            <a:off x="12553453" y="2887264"/>
            <a:ext cx="8340132" cy="9438421"/>
          </a:xfrm>
          <a:custGeom>
            <a:avLst/>
            <a:gdLst/>
            <a:ahLst/>
            <a:cxnLst/>
            <a:rect l="l" t="t" r="r" b="b"/>
            <a:pathLst>
              <a:path w="8340132" h="9438421">
                <a:moveTo>
                  <a:pt x="0" y="0"/>
                </a:moveTo>
                <a:lnTo>
                  <a:pt x="8340132" y="0"/>
                </a:lnTo>
                <a:lnTo>
                  <a:pt x="8340132" y="9438421"/>
                </a:lnTo>
                <a:lnTo>
                  <a:pt x="0" y="94384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6" name="Group 6"/>
          <p:cNvGrpSpPr/>
          <p:nvPr/>
        </p:nvGrpSpPr>
        <p:grpSpPr>
          <a:xfrm>
            <a:off x="3512726" y="3653233"/>
            <a:ext cx="11262548" cy="2980533"/>
            <a:chOff x="0" y="0"/>
            <a:chExt cx="15016731" cy="3974044"/>
          </a:xfrm>
        </p:grpSpPr>
        <p:sp>
          <p:nvSpPr>
            <p:cNvPr id="7" name="TextBox 7"/>
            <p:cNvSpPr txBox="1"/>
            <p:nvPr/>
          </p:nvSpPr>
          <p:spPr>
            <a:xfrm>
              <a:off x="0" y="114300"/>
              <a:ext cx="15016731" cy="2116666"/>
            </a:xfrm>
            <a:prstGeom prst="rect">
              <a:avLst/>
            </a:prstGeom>
          </p:spPr>
          <p:txBody>
            <a:bodyPr lIns="0" tIns="0" rIns="0" bIns="0" rtlCol="0" anchor="t">
              <a:spAutoFit/>
            </a:bodyPr>
            <a:lstStyle/>
            <a:p>
              <a:pPr algn="ctr">
                <a:lnSpc>
                  <a:spcPts val="12099"/>
                </a:lnSpc>
              </a:pPr>
              <a:r>
                <a:rPr lang="en-US" sz="10999" spc="-219">
                  <a:solidFill>
                    <a:srgbClr val="FFFFFF"/>
                  </a:solidFill>
                  <a:latin typeface="Radley Italics"/>
                </a:rPr>
                <a:t>Fin Flow</a:t>
              </a:r>
            </a:p>
          </p:txBody>
        </p:sp>
        <p:sp>
          <p:nvSpPr>
            <p:cNvPr id="8" name="TextBox 8"/>
            <p:cNvSpPr txBox="1"/>
            <p:nvPr/>
          </p:nvSpPr>
          <p:spPr>
            <a:xfrm>
              <a:off x="0" y="2444329"/>
              <a:ext cx="15016731" cy="1529715"/>
            </a:xfrm>
            <a:prstGeom prst="rect">
              <a:avLst/>
            </a:prstGeom>
          </p:spPr>
          <p:txBody>
            <a:bodyPr lIns="0" tIns="0" rIns="0" bIns="0" rtlCol="0" anchor="t">
              <a:spAutoFit/>
            </a:bodyPr>
            <a:lstStyle/>
            <a:p>
              <a:pPr algn="ctr">
                <a:lnSpc>
                  <a:spcPts val="3960"/>
                </a:lnSpc>
              </a:pPr>
              <a:r>
                <a:rPr lang="en-US" sz="3300" spc="9">
                  <a:solidFill>
                    <a:srgbClr val="45625D"/>
                  </a:solidFill>
                  <a:latin typeface="Klima Bold"/>
                </a:rPr>
                <a:t>Understanding Social Behaviour in Fish - Tracking, Position Analysing, Mirror Biting Tests</a:t>
              </a:r>
            </a:p>
          </p:txBody>
        </p:sp>
      </p:grpSp>
      <p:sp>
        <p:nvSpPr>
          <p:cNvPr id="9" name="TextBox 9"/>
          <p:cNvSpPr txBox="1"/>
          <p:nvPr/>
        </p:nvSpPr>
        <p:spPr>
          <a:xfrm>
            <a:off x="0" y="8695573"/>
            <a:ext cx="6435870" cy="622935"/>
          </a:xfrm>
          <a:prstGeom prst="rect">
            <a:avLst/>
          </a:prstGeom>
        </p:spPr>
        <p:txBody>
          <a:bodyPr lIns="0" tIns="0" rIns="0" bIns="0" rtlCol="0" anchor="t">
            <a:spAutoFit/>
          </a:bodyPr>
          <a:lstStyle/>
          <a:p>
            <a:pPr algn="ctr">
              <a:lnSpc>
                <a:spcPts val="4140"/>
              </a:lnSpc>
            </a:pPr>
            <a:r>
              <a:rPr lang="en-US" sz="3000" spc="294">
                <a:solidFill>
                  <a:srgbClr val="FFFAEB"/>
                </a:solidFill>
                <a:latin typeface="Klima Bold"/>
              </a:rPr>
              <a:t>Siddharth Sarwate (582)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3D2D5"/>
        </a:solidFill>
        <a:effectLst/>
      </p:bgPr>
    </p:bg>
    <p:spTree>
      <p:nvGrpSpPr>
        <p:cNvPr id="1" name=""/>
        <p:cNvGrpSpPr/>
        <p:nvPr/>
      </p:nvGrpSpPr>
      <p:grpSpPr>
        <a:xfrm>
          <a:off x="0" y="0"/>
          <a:ext cx="0" cy="0"/>
          <a:chOff x="0" y="0"/>
          <a:chExt cx="0" cy="0"/>
        </a:xfrm>
      </p:grpSpPr>
      <p:sp>
        <p:nvSpPr>
          <p:cNvPr id="2" name="Freeform 2"/>
          <p:cNvSpPr/>
          <p:nvPr/>
        </p:nvSpPr>
        <p:spPr>
          <a:xfrm>
            <a:off x="1882739" y="1028700"/>
            <a:ext cx="5612115" cy="5468214"/>
          </a:xfrm>
          <a:custGeom>
            <a:avLst/>
            <a:gdLst/>
            <a:ahLst/>
            <a:cxnLst/>
            <a:rect l="l" t="t" r="r" b="b"/>
            <a:pathLst>
              <a:path w="5612115" h="5468214">
                <a:moveTo>
                  <a:pt x="0" y="0"/>
                </a:moveTo>
                <a:lnTo>
                  <a:pt x="5612114" y="0"/>
                </a:lnTo>
                <a:lnTo>
                  <a:pt x="5612114" y="5468214"/>
                </a:lnTo>
                <a:lnTo>
                  <a:pt x="0" y="5468214"/>
                </a:lnTo>
                <a:lnTo>
                  <a:pt x="0" y="0"/>
                </a:lnTo>
                <a:close/>
              </a:path>
            </a:pathLst>
          </a:custGeom>
          <a:blipFill>
            <a:blip r:embed="rId2"/>
            <a:stretch>
              <a:fillRect/>
            </a:stretch>
          </a:blipFill>
        </p:spPr>
        <p:txBody>
          <a:bodyPr/>
          <a:lstStyle/>
          <a:p>
            <a:endParaRPr lang="en-IN"/>
          </a:p>
        </p:txBody>
      </p:sp>
      <p:sp>
        <p:nvSpPr>
          <p:cNvPr id="3" name="Freeform 3"/>
          <p:cNvSpPr/>
          <p:nvPr/>
        </p:nvSpPr>
        <p:spPr>
          <a:xfrm>
            <a:off x="8909349" y="1028700"/>
            <a:ext cx="7183733" cy="5468214"/>
          </a:xfrm>
          <a:custGeom>
            <a:avLst/>
            <a:gdLst/>
            <a:ahLst/>
            <a:cxnLst/>
            <a:rect l="l" t="t" r="r" b="b"/>
            <a:pathLst>
              <a:path w="7183733" h="5468214">
                <a:moveTo>
                  <a:pt x="0" y="0"/>
                </a:moveTo>
                <a:lnTo>
                  <a:pt x="7183733" y="0"/>
                </a:lnTo>
                <a:lnTo>
                  <a:pt x="7183733" y="5468214"/>
                </a:lnTo>
                <a:lnTo>
                  <a:pt x="0" y="5468214"/>
                </a:lnTo>
                <a:lnTo>
                  <a:pt x="0" y="0"/>
                </a:lnTo>
                <a:close/>
              </a:path>
            </a:pathLst>
          </a:custGeom>
          <a:blipFill>
            <a:blip r:embed="rId3"/>
            <a:stretch>
              <a:fillRect/>
            </a:stretch>
          </a:blipFill>
        </p:spPr>
        <p:txBody>
          <a:bodyPr/>
          <a:lstStyle/>
          <a:p>
            <a:endParaRPr lang="en-IN"/>
          </a:p>
        </p:txBody>
      </p:sp>
      <p:sp>
        <p:nvSpPr>
          <p:cNvPr id="4" name="Freeform 4"/>
          <p:cNvSpPr/>
          <p:nvPr/>
        </p:nvSpPr>
        <p:spPr>
          <a:xfrm>
            <a:off x="4755372" y="6692842"/>
            <a:ext cx="7745843" cy="3302491"/>
          </a:xfrm>
          <a:custGeom>
            <a:avLst/>
            <a:gdLst/>
            <a:ahLst/>
            <a:cxnLst/>
            <a:rect l="l" t="t" r="r" b="b"/>
            <a:pathLst>
              <a:path w="7745843" h="3302491">
                <a:moveTo>
                  <a:pt x="0" y="0"/>
                </a:moveTo>
                <a:lnTo>
                  <a:pt x="7745844" y="0"/>
                </a:lnTo>
                <a:lnTo>
                  <a:pt x="7745844" y="3302492"/>
                </a:lnTo>
                <a:lnTo>
                  <a:pt x="0" y="3302492"/>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1343007" y="9525"/>
            <a:ext cx="12303693" cy="1047750"/>
          </a:xfrm>
          <a:prstGeom prst="rect">
            <a:avLst/>
          </a:prstGeom>
        </p:spPr>
        <p:txBody>
          <a:bodyPr lIns="0" tIns="0" rIns="0" bIns="0" rtlCol="0" anchor="t">
            <a:spAutoFit/>
          </a:bodyPr>
          <a:lstStyle/>
          <a:p>
            <a:pPr>
              <a:lnSpc>
                <a:spcPts val="8399"/>
              </a:lnSpc>
            </a:pPr>
            <a:r>
              <a:rPr lang="en-US" sz="6999">
                <a:solidFill>
                  <a:srgbClr val="45625D"/>
                </a:solidFill>
                <a:latin typeface="Radley Italics"/>
              </a:rPr>
              <a:t>Results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EC384"/>
        </a:solidFill>
        <a:effectLst/>
      </p:bgPr>
    </p:bg>
    <p:spTree>
      <p:nvGrpSpPr>
        <p:cNvPr id="1" name=""/>
        <p:cNvGrpSpPr/>
        <p:nvPr/>
      </p:nvGrpSpPr>
      <p:grpSpPr>
        <a:xfrm>
          <a:off x="0" y="0"/>
          <a:ext cx="0" cy="0"/>
          <a:chOff x="0" y="0"/>
          <a:chExt cx="0" cy="0"/>
        </a:xfrm>
      </p:grpSpPr>
      <p:sp>
        <p:nvSpPr>
          <p:cNvPr id="2" name="Freeform 2"/>
          <p:cNvSpPr/>
          <p:nvPr/>
        </p:nvSpPr>
        <p:spPr>
          <a:xfrm rot="2700000">
            <a:off x="7755239" y="6047768"/>
            <a:ext cx="5941731" cy="8169880"/>
          </a:xfrm>
          <a:custGeom>
            <a:avLst/>
            <a:gdLst/>
            <a:ahLst/>
            <a:cxnLst/>
            <a:rect l="l" t="t" r="r" b="b"/>
            <a:pathLst>
              <a:path w="5941731" h="8169880">
                <a:moveTo>
                  <a:pt x="0" y="0"/>
                </a:moveTo>
                <a:lnTo>
                  <a:pt x="5941731" y="0"/>
                </a:lnTo>
                <a:lnTo>
                  <a:pt x="5941731" y="8169880"/>
                </a:lnTo>
                <a:lnTo>
                  <a:pt x="0" y="81698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2176571">
            <a:off x="13058402" y="5849168"/>
            <a:ext cx="7511067" cy="7319877"/>
          </a:xfrm>
          <a:custGeom>
            <a:avLst/>
            <a:gdLst/>
            <a:ahLst/>
            <a:cxnLst/>
            <a:rect l="l" t="t" r="r" b="b"/>
            <a:pathLst>
              <a:path w="7511067" h="7319877">
                <a:moveTo>
                  <a:pt x="0" y="0"/>
                </a:moveTo>
                <a:lnTo>
                  <a:pt x="7511067" y="0"/>
                </a:lnTo>
                <a:lnTo>
                  <a:pt x="7511067" y="7319876"/>
                </a:lnTo>
                <a:lnTo>
                  <a:pt x="0" y="73198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6236379">
            <a:off x="-3338365" y="-4181171"/>
            <a:ext cx="8734131" cy="9665537"/>
          </a:xfrm>
          <a:custGeom>
            <a:avLst/>
            <a:gdLst/>
            <a:ahLst/>
            <a:cxnLst/>
            <a:rect l="l" t="t" r="r" b="b"/>
            <a:pathLst>
              <a:path w="8734131" h="9665537">
                <a:moveTo>
                  <a:pt x="0" y="0"/>
                </a:moveTo>
                <a:lnTo>
                  <a:pt x="8734130" y="0"/>
                </a:lnTo>
                <a:lnTo>
                  <a:pt x="8734130" y="9665537"/>
                </a:lnTo>
                <a:lnTo>
                  <a:pt x="0" y="96655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TextBox 5"/>
          <p:cNvSpPr txBox="1"/>
          <p:nvPr/>
        </p:nvSpPr>
        <p:spPr>
          <a:xfrm>
            <a:off x="1028700" y="2184897"/>
            <a:ext cx="14407825" cy="5762090"/>
          </a:xfrm>
          <a:prstGeom prst="rect">
            <a:avLst/>
          </a:prstGeom>
        </p:spPr>
        <p:txBody>
          <a:bodyPr lIns="0" tIns="0" rIns="0" bIns="0" rtlCol="0" anchor="t">
            <a:spAutoFit/>
          </a:bodyPr>
          <a:lstStyle/>
          <a:p>
            <a:pPr marL="647700" lvl="1" indent="-323850">
              <a:lnSpc>
                <a:spcPts val="4140"/>
              </a:lnSpc>
              <a:buFont typeface="Arial"/>
              <a:buChar char="•"/>
            </a:pPr>
            <a:r>
              <a:rPr lang="en-US" sz="3000" spc="30" dirty="0">
                <a:solidFill>
                  <a:srgbClr val="45625D"/>
                </a:solidFill>
                <a:latin typeface="DM Sans Bold"/>
              </a:rPr>
              <a:t>Despite lot of short comings and the disadvantages of the object tracking over the object detection it is certainly an innovative way to track an object and see its behavior, unlike in object detection, it has to have prior knowledge about an object which is not the scenario in object tracking up to 75-80% accuracy and success rate for videos with descent quality of around 3 minutes duration . </a:t>
            </a:r>
          </a:p>
          <a:p>
            <a:pPr>
              <a:lnSpc>
                <a:spcPts val="4140"/>
              </a:lnSpc>
            </a:pPr>
            <a:endParaRPr lang="en-US" sz="3000" spc="30" dirty="0">
              <a:solidFill>
                <a:srgbClr val="45625D"/>
              </a:solidFill>
              <a:latin typeface="DM Sans Bold"/>
            </a:endParaRPr>
          </a:p>
          <a:p>
            <a:pPr marL="647700" lvl="1" indent="-323850">
              <a:lnSpc>
                <a:spcPts val="4140"/>
              </a:lnSpc>
              <a:buFont typeface="Arial"/>
              <a:buChar char="•"/>
            </a:pPr>
            <a:r>
              <a:rPr lang="en-US" sz="3000" spc="30" dirty="0">
                <a:solidFill>
                  <a:srgbClr val="45625D"/>
                </a:solidFill>
                <a:latin typeface="DM Sans Bold"/>
              </a:rPr>
              <a:t>Multiple fish, hybrid or dyed fish can be tracked without training a model. Scientific research can be done based on this by noticing the behavior and generated data from the tracking such as biting test, predator avoidance, anxiety of a fish.</a:t>
            </a:r>
          </a:p>
        </p:txBody>
      </p:sp>
      <p:sp>
        <p:nvSpPr>
          <p:cNvPr id="6" name="TextBox 6"/>
          <p:cNvSpPr txBox="1"/>
          <p:nvPr/>
        </p:nvSpPr>
        <p:spPr>
          <a:xfrm>
            <a:off x="-1348728" y="509587"/>
            <a:ext cx="10085442" cy="1047750"/>
          </a:xfrm>
          <a:prstGeom prst="rect">
            <a:avLst/>
          </a:prstGeom>
        </p:spPr>
        <p:txBody>
          <a:bodyPr lIns="0" tIns="0" rIns="0" bIns="0" rtlCol="0" anchor="t">
            <a:spAutoFit/>
          </a:bodyPr>
          <a:lstStyle/>
          <a:p>
            <a:pPr algn="ctr">
              <a:lnSpc>
                <a:spcPts val="8399"/>
              </a:lnSpc>
            </a:pPr>
            <a:r>
              <a:rPr lang="en-US" sz="6999">
                <a:solidFill>
                  <a:srgbClr val="000000"/>
                </a:solidFill>
                <a:latin typeface="Radley Italics"/>
              </a:rPr>
              <a:t>Conculsion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EC384"/>
        </a:solidFill>
        <a:effectLst/>
      </p:bgPr>
    </p:bg>
    <p:spTree>
      <p:nvGrpSpPr>
        <p:cNvPr id="1" name=""/>
        <p:cNvGrpSpPr/>
        <p:nvPr/>
      </p:nvGrpSpPr>
      <p:grpSpPr>
        <a:xfrm>
          <a:off x="0" y="0"/>
          <a:ext cx="0" cy="0"/>
          <a:chOff x="0" y="0"/>
          <a:chExt cx="0" cy="0"/>
        </a:xfrm>
      </p:grpSpPr>
      <p:sp>
        <p:nvSpPr>
          <p:cNvPr id="2" name="Freeform 2"/>
          <p:cNvSpPr/>
          <p:nvPr/>
        </p:nvSpPr>
        <p:spPr>
          <a:xfrm rot="-6236379">
            <a:off x="-3872965" y="-3373718"/>
            <a:ext cx="8734131" cy="9665537"/>
          </a:xfrm>
          <a:custGeom>
            <a:avLst/>
            <a:gdLst/>
            <a:ahLst/>
            <a:cxnLst/>
            <a:rect l="l" t="t" r="r" b="b"/>
            <a:pathLst>
              <a:path w="8734131" h="9665537">
                <a:moveTo>
                  <a:pt x="0" y="0"/>
                </a:moveTo>
                <a:lnTo>
                  <a:pt x="8734131" y="0"/>
                </a:lnTo>
                <a:lnTo>
                  <a:pt x="8734131" y="9665537"/>
                </a:lnTo>
                <a:lnTo>
                  <a:pt x="0" y="96655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412393" y="1238250"/>
            <a:ext cx="13399934" cy="6275070"/>
          </a:xfrm>
          <a:prstGeom prst="rect">
            <a:avLst/>
          </a:prstGeom>
        </p:spPr>
        <p:txBody>
          <a:bodyPr lIns="0" tIns="0" rIns="0" bIns="0" rtlCol="0" anchor="t">
            <a:spAutoFit/>
          </a:bodyPr>
          <a:lstStyle/>
          <a:p>
            <a:pPr marL="647700" lvl="1" indent="-323850">
              <a:lnSpc>
                <a:spcPts val="4140"/>
              </a:lnSpc>
              <a:buFont typeface="Arial"/>
              <a:buChar char="•"/>
            </a:pPr>
            <a:r>
              <a:rPr lang="en-US" sz="3000" spc="30" dirty="0">
                <a:solidFill>
                  <a:srgbClr val="45625D"/>
                </a:solidFill>
                <a:latin typeface="DM Sans Bold"/>
              </a:rPr>
              <a:t>More objects for tracking along with detection of an object.</a:t>
            </a:r>
          </a:p>
          <a:p>
            <a:pPr>
              <a:lnSpc>
                <a:spcPts val="4140"/>
              </a:lnSpc>
            </a:pPr>
            <a:endParaRPr lang="en-US" sz="3000" spc="30" dirty="0">
              <a:solidFill>
                <a:srgbClr val="45625D"/>
              </a:solidFill>
              <a:latin typeface="DM Sans Bold"/>
            </a:endParaRPr>
          </a:p>
          <a:p>
            <a:pPr marL="647700" lvl="1" indent="-323850">
              <a:lnSpc>
                <a:spcPts val="4140"/>
              </a:lnSpc>
              <a:buFont typeface="Arial"/>
              <a:buChar char="•"/>
            </a:pPr>
            <a:r>
              <a:rPr lang="en-US" sz="3000" spc="30" dirty="0">
                <a:solidFill>
                  <a:srgbClr val="45625D"/>
                </a:solidFill>
                <a:latin typeface="DM Sans Bold"/>
              </a:rPr>
              <a:t>Lost tracking recovery from a specific point.</a:t>
            </a:r>
          </a:p>
          <a:p>
            <a:pPr>
              <a:lnSpc>
                <a:spcPts val="4140"/>
              </a:lnSpc>
            </a:pPr>
            <a:endParaRPr lang="en-US" sz="3000" spc="30" dirty="0">
              <a:solidFill>
                <a:srgbClr val="45625D"/>
              </a:solidFill>
              <a:latin typeface="DM Sans Bold"/>
            </a:endParaRPr>
          </a:p>
          <a:p>
            <a:pPr marL="647700" lvl="1" indent="-323850">
              <a:lnSpc>
                <a:spcPts val="4140"/>
              </a:lnSpc>
              <a:buFont typeface="Arial"/>
              <a:buChar char="•"/>
            </a:pPr>
            <a:r>
              <a:rPr lang="en-US" sz="3000" spc="30" dirty="0">
                <a:solidFill>
                  <a:srgbClr val="45625D"/>
                </a:solidFill>
                <a:latin typeface="DM Sans Bold"/>
              </a:rPr>
              <a:t>Software based approach for UI enhancement.</a:t>
            </a:r>
          </a:p>
          <a:p>
            <a:pPr>
              <a:lnSpc>
                <a:spcPts val="4140"/>
              </a:lnSpc>
            </a:pPr>
            <a:endParaRPr lang="en-US" sz="3000" spc="30" dirty="0">
              <a:solidFill>
                <a:srgbClr val="45625D"/>
              </a:solidFill>
              <a:latin typeface="DM Sans Bold"/>
            </a:endParaRPr>
          </a:p>
          <a:p>
            <a:pPr marL="647700" lvl="1" indent="-323850">
              <a:lnSpc>
                <a:spcPts val="4140"/>
              </a:lnSpc>
              <a:buFont typeface="Arial"/>
              <a:buChar char="•"/>
            </a:pPr>
            <a:r>
              <a:rPr lang="en-US" sz="3000" spc="30" dirty="0">
                <a:solidFill>
                  <a:srgbClr val="45625D"/>
                </a:solidFill>
                <a:latin typeface="DM Sans Bold"/>
              </a:rPr>
              <a:t>Various type of graphs.</a:t>
            </a:r>
          </a:p>
          <a:p>
            <a:pPr>
              <a:lnSpc>
                <a:spcPts val="4140"/>
              </a:lnSpc>
            </a:pPr>
            <a:endParaRPr lang="en-US" sz="3000" spc="30" dirty="0">
              <a:solidFill>
                <a:srgbClr val="45625D"/>
              </a:solidFill>
              <a:latin typeface="DM Sans Bold"/>
            </a:endParaRPr>
          </a:p>
          <a:p>
            <a:pPr marL="647700" lvl="1" indent="-323850">
              <a:lnSpc>
                <a:spcPts val="4140"/>
              </a:lnSpc>
              <a:buFont typeface="Arial"/>
              <a:buChar char="•"/>
            </a:pPr>
            <a:r>
              <a:rPr lang="en-US" sz="3000" spc="30" dirty="0">
                <a:solidFill>
                  <a:srgbClr val="45625D"/>
                </a:solidFill>
                <a:latin typeface="DM Sans Bold"/>
              </a:rPr>
              <a:t>3D path graph projection with the help of two cameras placing simultaneously.</a:t>
            </a:r>
          </a:p>
          <a:p>
            <a:pPr>
              <a:lnSpc>
                <a:spcPts val="4140"/>
              </a:lnSpc>
            </a:pPr>
            <a:endParaRPr lang="en-US" sz="3000" spc="30" dirty="0">
              <a:solidFill>
                <a:srgbClr val="45625D"/>
              </a:solidFill>
              <a:latin typeface="DM Sans Bold"/>
            </a:endParaRPr>
          </a:p>
          <a:p>
            <a:pPr marL="647700" lvl="1" indent="-323850">
              <a:lnSpc>
                <a:spcPts val="4140"/>
              </a:lnSpc>
              <a:buFont typeface="Arial"/>
              <a:buChar char="•"/>
            </a:pPr>
            <a:r>
              <a:rPr lang="en-US" sz="3000" spc="30" dirty="0">
                <a:solidFill>
                  <a:srgbClr val="45625D"/>
                </a:solidFill>
                <a:latin typeface="DM Sans Bold"/>
              </a:rPr>
              <a:t>Various animals apart from fish.</a:t>
            </a:r>
          </a:p>
        </p:txBody>
      </p:sp>
      <p:sp>
        <p:nvSpPr>
          <p:cNvPr id="4" name="TextBox 4"/>
          <p:cNvSpPr txBox="1"/>
          <p:nvPr/>
        </p:nvSpPr>
        <p:spPr>
          <a:xfrm>
            <a:off x="1066800" y="190500"/>
            <a:ext cx="10085442" cy="1047750"/>
          </a:xfrm>
          <a:prstGeom prst="rect">
            <a:avLst/>
          </a:prstGeom>
        </p:spPr>
        <p:txBody>
          <a:bodyPr lIns="0" tIns="0" rIns="0" bIns="0" rtlCol="0" anchor="t">
            <a:spAutoFit/>
          </a:bodyPr>
          <a:lstStyle/>
          <a:p>
            <a:pPr algn="ctr">
              <a:lnSpc>
                <a:spcPts val="8399"/>
              </a:lnSpc>
            </a:pPr>
            <a:r>
              <a:rPr lang="en-US" sz="6999" dirty="0">
                <a:solidFill>
                  <a:srgbClr val="000000"/>
                </a:solidFill>
                <a:latin typeface="Radley Italics"/>
              </a:rPr>
              <a:t>Future Enhancement</a:t>
            </a:r>
          </a:p>
        </p:txBody>
      </p:sp>
      <p:sp>
        <p:nvSpPr>
          <p:cNvPr id="5" name="Freeform 5"/>
          <p:cNvSpPr/>
          <p:nvPr/>
        </p:nvSpPr>
        <p:spPr>
          <a:xfrm rot="-248593">
            <a:off x="12290989" y="-2056270"/>
            <a:ext cx="7393599" cy="7030640"/>
          </a:xfrm>
          <a:custGeom>
            <a:avLst/>
            <a:gdLst/>
            <a:ahLst/>
            <a:cxnLst/>
            <a:rect l="l" t="t" r="r" b="b"/>
            <a:pathLst>
              <a:path w="7393599" h="7030640">
                <a:moveTo>
                  <a:pt x="0" y="0"/>
                </a:moveTo>
                <a:lnTo>
                  <a:pt x="7393598" y="0"/>
                </a:lnTo>
                <a:lnTo>
                  <a:pt x="7393598" y="7030640"/>
                </a:lnTo>
                <a:lnTo>
                  <a:pt x="0" y="70306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6" name="Freeform 6"/>
          <p:cNvSpPr/>
          <p:nvPr/>
        </p:nvSpPr>
        <p:spPr>
          <a:xfrm rot="15004311">
            <a:off x="-1069765" y="5619258"/>
            <a:ext cx="7622675" cy="8662130"/>
          </a:xfrm>
          <a:custGeom>
            <a:avLst/>
            <a:gdLst/>
            <a:ahLst/>
            <a:cxnLst/>
            <a:rect l="l" t="t" r="r" b="b"/>
            <a:pathLst>
              <a:path w="7622675" h="8662130">
                <a:moveTo>
                  <a:pt x="0" y="0"/>
                </a:moveTo>
                <a:lnTo>
                  <a:pt x="7622675" y="0"/>
                </a:lnTo>
                <a:lnTo>
                  <a:pt x="7622675" y="8662130"/>
                </a:lnTo>
                <a:lnTo>
                  <a:pt x="0" y="86621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EC384"/>
        </a:solidFill>
        <a:effectLst/>
      </p:bgPr>
    </p:bg>
    <p:spTree>
      <p:nvGrpSpPr>
        <p:cNvPr id="1" name=""/>
        <p:cNvGrpSpPr/>
        <p:nvPr/>
      </p:nvGrpSpPr>
      <p:grpSpPr>
        <a:xfrm>
          <a:off x="0" y="0"/>
          <a:ext cx="0" cy="0"/>
          <a:chOff x="0" y="0"/>
          <a:chExt cx="0" cy="0"/>
        </a:xfrm>
      </p:grpSpPr>
      <p:sp>
        <p:nvSpPr>
          <p:cNvPr id="2" name="Freeform 2"/>
          <p:cNvSpPr/>
          <p:nvPr/>
        </p:nvSpPr>
        <p:spPr>
          <a:xfrm rot="-6236379">
            <a:off x="-3872965" y="-3373718"/>
            <a:ext cx="8734131" cy="9665537"/>
          </a:xfrm>
          <a:custGeom>
            <a:avLst/>
            <a:gdLst/>
            <a:ahLst/>
            <a:cxnLst/>
            <a:rect l="l" t="t" r="r" b="b"/>
            <a:pathLst>
              <a:path w="8734131" h="9665537">
                <a:moveTo>
                  <a:pt x="0" y="0"/>
                </a:moveTo>
                <a:lnTo>
                  <a:pt x="8734131" y="0"/>
                </a:lnTo>
                <a:lnTo>
                  <a:pt x="8734131" y="9665537"/>
                </a:lnTo>
                <a:lnTo>
                  <a:pt x="0" y="96655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681876" y="-1078439"/>
            <a:ext cx="12924248" cy="12443878"/>
          </a:xfrm>
          <a:custGeom>
            <a:avLst/>
            <a:gdLst/>
            <a:ahLst/>
            <a:cxnLst/>
            <a:rect l="l" t="t" r="r" b="b"/>
            <a:pathLst>
              <a:path w="12924248" h="12443878">
                <a:moveTo>
                  <a:pt x="0" y="0"/>
                </a:moveTo>
                <a:lnTo>
                  <a:pt x="12924248" y="0"/>
                </a:lnTo>
                <a:lnTo>
                  <a:pt x="12924248" y="12443878"/>
                </a:lnTo>
                <a:lnTo>
                  <a:pt x="0" y="12443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2700000">
            <a:off x="8391600" y="6339721"/>
            <a:ext cx="5941731" cy="8169880"/>
          </a:xfrm>
          <a:custGeom>
            <a:avLst/>
            <a:gdLst/>
            <a:ahLst/>
            <a:cxnLst/>
            <a:rect l="l" t="t" r="r" b="b"/>
            <a:pathLst>
              <a:path w="5941731" h="8169880">
                <a:moveTo>
                  <a:pt x="0" y="0"/>
                </a:moveTo>
                <a:lnTo>
                  <a:pt x="5941731" y="0"/>
                </a:lnTo>
                <a:lnTo>
                  <a:pt x="5941731" y="8169880"/>
                </a:lnTo>
                <a:lnTo>
                  <a:pt x="0" y="8169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2176571">
            <a:off x="13058402" y="5598362"/>
            <a:ext cx="7511067" cy="7319877"/>
          </a:xfrm>
          <a:custGeom>
            <a:avLst/>
            <a:gdLst/>
            <a:ahLst/>
            <a:cxnLst/>
            <a:rect l="l" t="t" r="r" b="b"/>
            <a:pathLst>
              <a:path w="7511067" h="7319877">
                <a:moveTo>
                  <a:pt x="0" y="0"/>
                </a:moveTo>
                <a:lnTo>
                  <a:pt x="7511067" y="0"/>
                </a:lnTo>
                <a:lnTo>
                  <a:pt x="7511067" y="7319876"/>
                </a:lnTo>
                <a:lnTo>
                  <a:pt x="0" y="73198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TextBox 6"/>
          <p:cNvSpPr txBox="1"/>
          <p:nvPr/>
        </p:nvSpPr>
        <p:spPr>
          <a:xfrm>
            <a:off x="3978558" y="3240805"/>
            <a:ext cx="10330884" cy="1219200"/>
          </a:xfrm>
          <a:prstGeom prst="rect">
            <a:avLst/>
          </a:prstGeom>
        </p:spPr>
        <p:txBody>
          <a:bodyPr lIns="0" tIns="0" rIns="0" bIns="0" rtlCol="0" anchor="t">
            <a:spAutoFit/>
          </a:bodyPr>
          <a:lstStyle/>
          <a:p>
            <a:pPr algn="ctr">
              <a:lnSpc>
                <a:spcPts val="9600"/>
              </a:lnSpc>
            </a:pPr>
            <a:r>
              <a:rPr lang="en-US" sz="8000">
                <a:solidFill>
                  <a:srgbClr val="45625D"/>
                </a:solidFill>
                <a:latin typeface="Radley Italics"/>
              </a:rPr>
              <a:t>Thank You :)</a:t>
            </a:r>
          </a:p>
        </p:txBody>
      </p:sp>
      <p:sp>
        <p:nvSpPr>
          <p:cNvPr id="7" name="TextBox 7"/>
          <p:cNvSpPr txBox="1"/>
          <p:nvPr/>
        </p:nvSpPr>
        <p:spPr>
          <a:xfrm>
            <a:off x="822257" y="9001125"/>
            <a:ext cx="10798558" cy="409575"/>
          </a:xfrm>
          <a:prstGeom prst="rect">
            <a:avLst/>
          </a:prstGeom>
        </p:spPr>
        <p:txBody>
          <a:bodyPr lIns="0" tIns="0" rIns="0" bIns="0" rtlCol="0" anchor="t">
            <a:spAutoFit/>
          </a:bodyPr>
          <a:lstStyle/>
          <a:p>
            <a:pPr algn="ctr">
              <a:lnSpc>
                <a:spcPts val="3000"/>
              </a:lnSpc>
            </a:pPr>
            <a:r>
              <a:rPr lang="en-US" sz="2000">
                <a:solidFill>
                  <a:srgbClr val="45625D"/>
                </a:solidFill>
                <a:latin typeface="Klima"/>
              </a:rPr>
              <a:t>GitHub Link - https://github.com/SIDDHARTH30092001/FISH_TRACKING_PROGRAM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EC384"/>
        </a:solidFill>
        <a:effectLst/>
      </p:bgPr>
    </p:bg>
    <p:spTree>
      <p:nvGrpSpPr>
        <p:cNvPr id="1" name=""/>
        <p:cNvGrpSpPr/>
        <p:nvPr/>
      </p:nvGrpSpPr>
      <p:grpSpPr>
        <a:xfrm>
          <a:off x="0" y="0"/>
          <a:ext cx="0" cy="0"/>
          <a:chOff x="0" y="0"/>
          <a:chExt cx="0" cy="0"/>
        </a:xfrm>
      </p:grpSpPr>
      <p:sp>
        <p:nvSpPr>
          <p:cNvPr id="2" name="Freeform 2"/>
          <p:cNvSpPr/>
          <p:nvPr/>
        </p:nvSpPr>
        <p:spPr>
          <a:xfrm rot="-6236379">
            <a:off x="-3872965" y="-3373718"/>
            <a:ext cx="8734131" cy="9665537"/>
          </a:xfrm>
          <a:custGeom>
            <a:avLst/>
            <a:gdLst/>
            <a:ahLst/>
            <a:cxnLst/>
            <a:rect l="l" t="t" r="r" b="b"/>
            <a:pathLst>
              <a:path w="8734131" h="9665537">
                <a:moveTo>
                  <a:pt x="0" y="0"/>
                </a:moveTo>
                <a:lnTo>
                  <a:pt x="8734131" y="0"/>
                </a:lnTo>
                <a:lnTo>
                  <a:pt x="8734131" y="9665537"/>
                </a:lnTo>
                <a:lnTo>
                  <a:pt x="0" y="96655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681876" y="-1078439"/>
            <a:ext cx="12924248" cy="12443878"/>
          </a:xfrm>
          <a:custGeom>
            <a:avLst/>
            <a:gdLst/>
            <a:ahLst/>
            <a:cxnLst/>
            <a:rect l="l" t="t" r="r" b="b"/>
            <a:pathLst>
              <a:path w="12924248" h="12443878">
                <a:moveTo>
                  <a:pt x="0" y="0"/>
                </a:moveTo>
                <a:lnTo>
                  <a:pt x="12924248" y="0"/>
                </a:lnTo>
                <a:lnTo>
                  <a:pt x="12924248" y="12443878"/>
                </a:lnTo>
                <a:lnTo>
                  <a:pt x="0" y="12443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2700000">
            <a:off x="8391600" y="6339721"/>
            <a:ext cx="5941731" cy="8169880"/>
          </a:xfrm>
          <a:custGeom>
            <a:avLst/>
            <a:gdLst/>
            <a:ahLst/>
            <a:cxnLst/>
            <a:rect l="l" t="t" r="r" b="b"/>
            <a:pathLst>
              <a:path w="5941731" h="8169880">
                <a:moveTo>
                  <a:pt x="0" y="0"/>
                </a:moveTo>
                <a:lnTo>
                  <a:pt x="5941731" y="0"/>
                </a:lnTo>
                <a:lnTo>
                  <a:pt x="5941731" y="8169880"/>
                </a:lnTo>
                <a:lnTo>
                  <a:pt x="0" y="8169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2176571">
            <a:off x="13058402" y="5598362"/>
            <a:ext cx="7511067" cy="7319877"/>
          </a:xfrm>
          <a:custGeom>
            <a:avLst/>
            <a:gdLst/>
            <a:ahLst/>
            <a:cxnLst/>
            <a:rect l="l" t="t" r="r" b="b"/>
            <a:pathLst>
              <a:path w="7511067" h="7319877">
                <a:moveTo>
                  <a:pt x="0" y="0"/>
                </a:moveTo>
                <a:lnTo>
                  <a:pt x="7511067" y="0"/>
                </a:lnTo>
                <a:lnTo>
                  <a:pt x="7511067" y="7319876"/>
                </a:lnTo>
                <a:lnTo>
                  <a:pt x="0" y="73198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TextBox 6"/>
          <p:cNvSpPr txBox="1"/>
          <p:nvPr/>
        </p:nvSpPr>
        <p:spPr>
          <a:xfrm>
            <a:off x="3978558" y="447675"/>
            <a:ext cx="10330884" cy="1219200"/>
          </a:xfrm>
          <a:prstGeom prst="rect">
            <a:avLst/>
          </a:prstGeom>
        </p:spPr>
        <p:txBody>
          <a:bodyPr lIns="0" tIns="0" rIns="0" bIns="0" rtlCol="0" anchor="t">
            <a:spAutoFit/>
          </a:bodyPr>
          <a:lstStyle/>
          <a:p>
            <a:pPr algn="ctr">
              <a:lnSpc>
                <a:spcPts val="9600"/>
              </a:lnSpc>
            </a:pPr>
            <a:r>
              <a:rPr lang="en-US" sz="8000">
                <a:solidFill>
                  <a:srgbClr val="45625D"/>
                </a:solidFill>
                <a:latin typeface="Radley Italics"/>
              </a:rPr>
              <a:t>Abstract</a:t>
            </a:r>
          </a:p>
        </p:txBody>
      </p:sp>
      <p:sp>
        <p:nvSpPr>
          <p:cNvPr id="7" name="TextBox 7"/>
          <p:cNvSpPr txBox="1"/>
          <p:nvPr/>
        </p:nvSpPr>
        <p:spPr>
          <a:xfrm>
            <a:off x="3861414" y="2310765"/>
            <a:ext cx="10448028" cy="2219325"/>
          </a:xfrm>
          <a:prstGeom prst="rect">
            <a:avLst/>
          </a:prstGeom>
        </p:spPr>
        <p:txBody>
          <a:bodyPr lIns="0" tIns="0" rIns="0" bIns="0" rtlCol="0" anchor="t">
            <a:spAutoFit/>
          </a:bodyPr>
          <a:lstStyle/>
          <a:p>
            <a:pPr marL="647698" lvl="1" indent="-323849">
              <a:lnSpc>
                <a:spcPts val="4499"/>
              </a:lnSpc>
              <a:buFont typeface="Arial"/>
              <a:buChar char="•"/>
            </a:pPr>
            <a:r>
              <a:rPr lang="en-US" sz="2999">
                <a:solidFill>
                  <a:srgbClr val="45625D"/>
                </a:solidFill>
                <a:latin typeface="DM Sans Bold"/>
              </a:rPr>
              <a:t>Tracking and analysing the behaviour of fish is essential for various scientific and practical applications, such as aquatic research, underwater robotics, behaviour research.</a:t>
            </a:r>
          </a:p>
        </p:txBody>
      </p:sp>
      <p:sp>
        <p:nvSpPr>
          <p:cNvPr id="8" name="TextBox 8"/>
          <p:cNvSpPr txBox="1"/>
          <p:nvPr/>
        </p:nvSpPr>
        <p:spPr>
          <a:xfrm>
            <a:off x="3978558" y="5057775"/>
            <a:ext cx="10448028" cy="2781300"/>
          </a:xfrm>
          <a:prstGeom prst="rect">
            <a:avLst/>
          </a:prstGeom>
        </p:spPr>
        <p:txBody>
          <a:bodyPr lIns="0" tIns="0" rIns="0" bIns="0" rtlCol="0" anchor="t">
            <a:spAutoFit/>
          </a:bodyPr>
          <a:lstStyle/>
          <a:p>
            <a:pPr marL="647698" lvl="1" indent="-323849">
              <a:lnSpc>
                <a:spcPts val="4499"/>
              </a:lnSpc>
              <a:buFont typeface="Arial"/>
              <a:buChar char="•"/>
            </a:pPr>
            <a:r>
              <a:rPr lang="en-US" sz="2999">
                <a:solidFill>
                  <a:srgbClr val="45625D"/>
                </a:solidFill>
                <a:latin typeface="DM Sans Bold"/>
              </a:rPr>
              <a:t>These abstract outlines a method for tracking zebrafish and studying their behaviour using Channel and Spatial Reliability Tracker (CSRT) algorithm, a robust object tracking algorithm provided by OpenCV library.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EC384"/>
        </a:solidFill>
        <a:effectLst/>
      </p:bgPr>
    </p:bg>
    <p:spTree>
      <p:nvGrpSpPr>
        <p:cNvPr id="1" name=""/>
        <p:cNvGrpSpPr/>
        <p:nvPr/>
      </p:nvGrpSpPr>
      <p:grpSpPr>
        <a:xfrm>
          <a:off x="0" y="0"/>
          <a:ext cx="0" cy="0"/>
          <a:chOff x="0" y="0"/>
          <a:chExt cx="0" cy="0"/>
        </a:xfrm>
      </p:grpSpPr>
      <p:sp>
        <p:nvSpPr>
          <p:cNvPr id="2" name="Freeform 2"/>
          <p:cNvSpPr/>
          <p:nvPr/>
        </p:nvSpPr>
        <p:spPr>
          <a:xfrm rot="-5717396">
            <a:off x="-1114914" y="8325907"/>
            <a:ext cx="6079705" cy="2512623"/>
          </a:xfrm>
          <a:custGeom>
            <a:avLst/>
            <a:gdLst/>
            <a:ahLst/>
            <a:cxnLst/>
            <a:rect l="l" t="t" r="r" b="b"/>
            <a:pathLst>
              <a:path w="6079705" h="2512623">
                <a:moveTo>
                  <a:pt x="0" y="0"/>
                </a:moveTo>
                <a:lnTo>
                  <a:pt x="6079705" y="0"/>
                </a:lnTo>
                <a:lnTo>
                  <a:pt x="6079705" y="2512624"/>
                </a:lnTo>
                <a:lnTo>
                  <a:pt x="0" y="2512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924939" y="658952"/>
            <a:ext cx="14438122" cy="8969096"/>
          </a:xfrm>
          <a:custGeom>
            <a:avLst/>
            <a:gdLst/>
            <a:ahLst/>
            <a:cxnLst/>
            <a:rect l="l" t="t" r="r" b="b"/>
            <a:pathLst>
              <a:path w="14438122" h="8969096">
                <a:moveTo>
                  <a:pt x="0" y="0"/>
                </a:moveTo>
                <a:lnTo>
                  <a:pt x="14438122" y="0"/>
                </a:lnTo>
                <a:lnTo>
                  <a:pt x="14438122" y="8969096"/>
                </a:lnTo>
                <a:lnTo>
                  <a:pt x="0" y="8969096"/>
                </a:lnTo>
                <a:lnTo>
                  <a:pt x="0" y="0"/>
                </a:lnTo>
                <a:close/>
              </a:path>
            </a:pathLst>
          </a:custGeom>
          <a:blipFill>
            <a:blip r:embed="rId4">
              <a:extLst>
                <a:ext uri="{96DAC541-7B7A-43D3-8B79-37D633B846F1}">
                  <asvg:svgBlip xmlns:asvg="http://schemas.microsoft.com/office/drawing/2016/SVG/main" r:embed="rId5"/>
                </a:ext>
              </a:extLst>
            </a:blip>
            <a:stretch>
              <a:fillRect b="-63051"/>
            </a:stretch>
          </a:blipFill>
        </p:spPr>
        <p:txBody>
          <a:bodyPr/>
          <a:lstStyle/>
          <a:p>
            <a:endParaRPr lang="en-IN"/>
          </a:p>
        </p:txBody>
      </p:sp>
      <p:sp>
        <p:nvSpPr>
          <p:cNvPr id="4" name="Freeform 4"/>
          <p:cNvSpPr/>
          <p:nvPr/>
        </p:nvSpPr>
        <p:spPr>
          <a:xfrm>
            <a:off x="12790523" y="3784713"/>
            <a:ext cx="6238911" cy="7508537"/>
          </a:xfrm>
          <a:custGeom>
            <a:avLst/>
            <a:gdLst/>
            <a:ahLst/>
            <a:cxnLst/>
            <a:rect l="l" t="t" r="r" b="b"/>
            <a:pathLst>
              <a:path w="6238911" h="7508537">
                <a:moveTo>
                  <a:pt x="0" y="0"/>
                </a:moveTo>
                <a:lnTo>
                  <a:pt x="6238911" y="0"/>
                </a:lnTo>
                <a:lnTo>
                  <a:pt x="6238911" y="7508537"/>
                </a:lnTo>
                <a:lnTo>
                  <a:pt x="0" y="75085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4230650">
            <a:off x="-2812700" y="-1627028"/>
            <a:ext cx="5625400" cy="8120657"/>
          </a:xfrm>
          <a:custGeom>
            <a:avLst/>
            <a:gdLst/>
            <a:ahLst/>
            <a:cxnLst/>
            <a:rect l="l" t="t" r="r" b="b"/>
            <a:pathLst>
              <a:path w="5625400" h="8120657">
                <a:moveTo>
                  <a:pt x="0" y="0"/>
                </a:moveTo>
                <a:lnTo>
                  <a:pt x="5625400" y="0"/>
                </a:lnTo>
                <a:lnTo>
                  <a:pt x="5625400" y="8120656"/>
                </a:lnTo>
                <a:lnTo>
                  <a:pt x="0" y="81206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TextBox 6"/>
          <p:cNvSpPr txBox="1"/>
          <p:nvPr/>
        </p:nvSpPr>
        <p:spPr>
          <a:xfrm>
            <a:off x="3978558" y="601802"/>
            <a:ext cx="10330884" cy="1219200"/>
          </a:xfrm>
          <a:prstGeom prst="rect">
            <a:avLst/>
          </a:prstGeom>
        </p:spPr>
        <p:txBody>
          <a:bodyPr lIns="0" tIns="0" rIns="0" bIns="0" rtlCol="0" anchor="t">
            <a:spAutoFit/>
          </a:bodyPr>
          <a:lstStyle/>
          <a:p>
            <a:pPr algn="ctr">
              <a:lnSpc>
                <a:spcPts val="9600"/>
              </a:lnSpc>
            </a:pPr>
            <a:r>
              <a:rPr lang="en-US" sz="8000">
                <a:solidFill>
                  <a:srgbClr val="45625D"/>
                </a:solidFill>
                <a:latin typeface="Radley Italics"/>
              </a:rPr>
              <a:t>Introduction</a:t>
            </a:r>
          </a:p>
        </p:txBody>
      </p:sp>
      <p:sp>
        <p:nvSpPr>
          <p:cNvPr id="7" name="TextBox 7"/>
          <p:cNvSpPr txBox="1"/>
          <p:nvPr/>
        </p:nvSpPr>
        <p:spPr>
          <a:xfrm>
            <a:off x="1924939" y="1620532"/>
            <a:ext cx="13985040" cy="2607945"/>
          </a:xfrm>
          <a:prstGeom prst="rect">
            <a:avLst/>
          </a:prstGeom>
        </p:spPr>
        <p:txBody>
          <a:bodyPr lIns="0" tIns="0" rIns="0" bIns="0" rtlCol="0" anchor="t">
            <a:spAutoFit/>
          </a:bodyPr>
          <a:lstStyle/>
          <a:p>
            <a:pPr marL="647698" lvl="1" indent="-323849">
              <a:lnSpc>
                <a:spcPts val="4139"/>
              </a:lnSpc>
              <a:buFont typeface="Arial"/>
              <a:buChar char="•"/>
            </a:pPr>
            <a:r>
              <a:rPr lang="en-US" sz="2999" spc="29" dirty="0">
                <a:solidFill>
                  <a:srgbClr val="45625D"/>
                </a:solidFill>
                <a:latin typeface="DM Sans Bold"/>
              </a:rPr>
              <a:t>The proposed approach begins with video data acquisition of fish in their control or toxin environment. CSRT tracker is initialized by selecting a region of interest (ROI) . As the video progresses the CSRT tracker robustly tracks the fish across consecutive or subsequent frames, providing accurate position information.</a:t>
            </a:r>
          </a:p>
        </p:txBody>
      </p:sp>
      <p:sp>
        <p:nvSpPr>
          <p:cNvPr id="8" name="TextBox 8"/>
          <p:cNvSpPr txBox="1"/>
          <p:nvPr/>
        </p:nvSpPr>
        <p:spPr>
          <a:xfrm>
            <a:off x="1924939" y="4254540"/>
            <a:ext cx="13985040" cy="2607945"/>
          </a:xfrm>
          <a:prstGeom prst="rect">
            <a:avLst/>
          </a:prstGeom>
        </p:spPr>
        <p:txBody>
          <a:bodyPr lIns="0" tIns="0" rIns="0" bIns="0" rtlCol="0" anchor="t">
            <a:spAutoFit/>
          </a:bodyPr>
          <a:lstStyle/>
          <a:p>
            <a:pPr marL="647698" lvl="1" indent="-323849">
              <a:lnSpc>
                <a:spcPts val="4139"/>
              </a:lnSpc>
              <a:buFont typeface="Arial"/>
              <a:buChar char="•"/>
            </a:pPr>
            <a:r>
              <a:rPr lang="en-US" sz="2999" spc="29">
                <a:solidFill>
                  <a:srgbClr val="45625D"/>
                </a:solidFill>
                <a:latin typeface="DM Sans Bold"/>
              </a:rPr>
              <a:t>Behaviour analysis is conducted by analysing the trajectories and interactions of the tracked fish. Key behaviour parameters can be generated by seeing fish mirror biting test, fish position in the environment over the time. subsequent frames, providing accurate position information.</a:t>
            </a:r>
          </a:p>
        </p:txBody>
      </p:sp>
      <p:sp>
        <p:nvSpPr>
          <p:cNvPr id="9" name="TextBox 9"/>
          <p:cNvSpPr txBox="1"/>
          <p:nvPr/>
        </p:nvSpPr>
        <p:spPr>
          <a:xfrm>
            <a:off x="1989555" y="6888549"/>
            <a:ext cx="13985040" cy="2607945"/>
          </a:xfrm>
          <a:prstGeom prst="rect">
            <a:avLst/>
          </a:prstGeom>
        </p:spPr>
        <p:txBody>
          <a:bodyPr lIns="0" tIns="0" rIns="0" bIns="0" rtlCol="0" anchor="t">
            <a:spAutoFit/>
          </a:bodyPr>
          <a:lstStyle/>
          <a:p>
            <a:pPr marL="647698" lvl="1" indent="-323849">
              <a:lnSpc>
                <a:spcPts val="4139"/>
              </a:lnSpc>
              <a:buFont typeface="Arial"/>
              <a:buChar char="•"/>
            </a:pPr>
            <a:r>
              <a:rPr lang="en-US" sz="2999" spc="29">
                <a:solidFill>
                  <a:srgbClr val="45625D"/>
                </a:solidFill>
                <a:latin typeface="DM Sans Bold"/>
              </a:rPr>
              <a:t>CSRT tracker's adaptability to changes in the scale, lighting conditions, and occlusion enhances its utility for long-term fish tracking in diverse aquatic environments. This adaptability allows for the study of day and night behaviours, as well as tracking fish under varying water turbidity.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3D2D5"/>
        </a:solidFill>
        <a:effectLst/>
      </p:bgPr>
    </p:bg>
    <p:spTree>
      <p:nvGrpSpPr>
        <p:cNvPr id="1" name=""/>
        <p:cNvGrpSpPr/>
        <p:nvPr/>
      </p:nvGrpSpPr>
      <p:grpSpPr>
        <a:xfrm>
          <a:off x="0" y="0"/>
          <a:ext cx="0" cy="0"/>
          <a:chOff x="0" y="0"/>
          <a:chExt cx="0" cy="0"/>
        </a:xfrm>
      </p:grpSpPr>
      <p:sp>
        <p:nvSpPr>
          <p:cNvPr id="2" name="Freeform 2"/>
          <p:cNvSpPr/>
          <p:nvPr/>
        </p:nvSpPr>
        <p:spPr>
          <a:xfrm rot="9017116">
            <a:off x="-3932730" y="5971236"/>
            <a:ext cx="7627132" cy="8631528"/>
          </a:xfrm>
          <a:custGeom>
            <a:avLst/>
            <a:gdLst/>
            <a:ahLst/>
            <a:cxnLst/>
            <a:rect l="l" t="t" r="r" b="b"/>
            <a:pathLst>
              <a:path w="7627132" h="8631528">
                <a:moveTo>
                  <a:pt x="0" y="0"/>
                </a:moveTo>
                <a:lnTo>
                  <a:pt x="7627133" y="0"/>
                </a:lnTo>
                <a:lnTo>
                  <a:pt x="7627133" y="8631528"/>
                </a:lnTo>
                <a:lnTo>
                  <a:pt x="0" y="8631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5847448">
            <a:off x="12750883" y="-2904806"/>
            <a:ext cx="8298372" cy="8811012"/>
          </a:xfrm>
          <a:custGeom>
            <a:avLst/>
            <a:gdLst/>
            <a:ahLst/>
            <a:cxnLst/>
            <a:rect l="l" t="t" r="r" b="b"/>
            <a:pathLst>
              <a:path w="8298372" h="8811012">
                <a:moveTo>
                  <a:pt x="0" y="0"/>
                </a:moveTo>
                <a:lnTo>
                  <a:pt x="8298372" y="0"/>
                </a:lnTo>
                <a:lnTo>
                  <a:pt x="8298372" y="8811012"/>
                </a:lnTo>
                <a:lnTo>
                  <a:pt x="0" y="88110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028700" y="250200"/>
            <a:ext cx="12303693" cy="1219200"/>
          </a:xfrm>
          <a:prstGeom prst="rect">
            <a:avLst/>
          </a:prstGeom>
        </p:spPr>
        <p:txBody>
          <a:bodyPr lIns="0" tIns="0" rIns="0" bIns="0" rtlCol="0" anchor="t">
            <a:spAutoFit/>
          </a:bodyPr>
          <a:lstStyle/>
          <a:p>
            <a:pPr>
              <a:lnSpc>
                <a:spcPts val="9600"/>
              </a:lnSpc>
            </a:pPr>
            <a:r>
              <a:rPr lang="en-US" sz="8000" dirty="0">
                <a:solidFill>
                  <a:srgbClr val="45625D"/>
                </a:solidFill>
                <a:latin typeface="Radley Italics"/>
              </a:rPr>
              <a:t>Overview of the Problem</a:t>
            </a:r>
          </a:p>
        </p:txBody>
      </p:sp>
      <p:sp>
        <p:nvSpPr>
          <p:cNvPr id="5" name="TextBox 5"/>
          <p:cNvSpPr txBox="1"/>
          <p:nvPr/>
        </p:nvSpPr>
        <p:spPr>
          <a:xfrm>
            <a:off x="4841383" y="5551033"/>
            <a:ext cx="13985040" cy="637032"/>
          </a:xfrm>
          <a:prstGeom prst="rect">
            <a:avLst/>
          </a:prstGeom>
        </p:spPr>
        <p:txBody>
          <a:bodyPr lIns="0" tIns="0" rIns="0" bIns="0" rtlCol="0" anchor="t">
            <a:spAutoFit/>
          </a:bodyPr>
          <a:lstStyle/>
          <a:p>
            <a:pPr>
              <a:lnSpc>
                <a:spcPts val="5243"/>
              </a:lnSpc>
            </a:pPr>
            <a:r>
              <a:rPr lang="en-US" sz="3799" spc="37" dirty="0">
                <a:solidFill>
                  <a:srgbClr val="FFFAEB"/>
                </a:solidFill>
                <a:latin typeface="DM Sans Bold"/>
              </a:rPr>
              <a:t>Why Object Tracking over the Object Detection ?</a:t>
            </a:r>
          </a:p>
        </p:txBody>
      </p:sp>
      <p:sp>
        <p:nvSpPr>
          <p:cNvPr id="6" name="TextBox 6"/>
          <p:cNvSpPr txBox="1"/>
          <p:nvPr/>
        </p:nvSpPr>
        <p:spPr>
          <a:xfrm>
            <a:off x="4315250" y="6135169"/>
            <a:ext cx="13985040" cy="4184735"/>
          </a:xfrm>
          <a:prstGeom prst="rect">
            <a:avLst/>
          </a:prstGeom>
        </p:spPr>
        <p:txBody>
          <a:bodyPr lIns="0" tIns="0" rIns="0" bIns="0" rtlCol="0" anchor="t">
            <a:spAutoFit/>
          </a:bodyPr>
          <a:lstStyle/>
          <a:p>
            <a:pPr marL="647698" lvl="1" indent="-323849">
              <a:lnSpc>
                <a:spcPts val="4139"/>
              </a:lnSpc>
              <a:buFont typeface="Arial"/>
              <a:buChar char="•"/>
            </a:pPr>
            <a:r>
              <a:rPr lang="en-US" sz="2999" spc="29" dirty="0">
                <a:solidFill>
                  <a:srgbClr val="45625D"/>
                </a:solidFill>
                <a:latin typeface="DM Sans Bold"/>
              </a:rPr>
              <a:t>Lack of dataset.</a:t>
            </a:r>
          </a:p>
          <a:p>
            <a:pPr marL="647698" lvl="1" indent="-323849">
              <a:lnSpc>
                <a:spcPts val="4139"/>
              </a:lnSpc>
              <a:buFont typeface="Arial"/>
              <a:buChar char="•"/>
            </a:pPr>
            <a:r>
              <a:rPr lang="en-US" sz="2999" spc="29" dirty="0">
                <a:solidFill>
                  <a:srgbClr val="45625D"/>
                </a:solidFill>
                <a:latin typeface="DM Sans Bold"/>
              </a:rPr>
              <a:t>Works effectively on different type of species at the same time.</a:t>
            </a:r>
          </a:p>
          <a:p>
            <a:pPr marL="647698" lvl="1" indent="-323849">
              <a:lnSpc>
                <a:spcPts val="4139"/>
              </a:lnSpc>
              <a:buFont typeface="Arial"/>
              <a:buChar char="•"/>
            </a:pPr>
            <a:r>
              <a:rPr lang="en-US" sz="2999" spc="29" dirty="0">
                <a:solidFill>
                  <a:srgbClr val="45625D"/>
                </a:solidFill>
                <a:latin typeface="DM Sans Bold"/>
              </a:rPr>
              <a:t>Works on dyed or hybrid breeds.</a:t>
            </a:r>
          </a:p>
          <a:p>
            <a:pPr marL="647698" lvl="1" indent="-323849">
              <a:lnSpc>
                <a:spcPts val="4139"/>
              </a:lnSpc>
              <a:buFont typeface="Arial"/>
              <a:buChar char="•"/>
            </a:pPr>
            <a:r>
              <a:rPr lang="en-US" sz="2999" spc="29" dirty="0">
                <a:solidFill>
                  <a:srgbClr val="45625D"/>
                </a:solidFill>
                <a:latin typeface="DM Sans Bold"/>
              </a:rPr>
              <a:t>No need to train the dataset.</a:t>
            </a:r>
          </a:p>
          <a:p>
            <a:pPr marL="647698" lvl="1" indent="-323849">
              <a:lnSpc>
                <a:spcPts val="4139"/>
              </a:lnSpc>
              <a:buFont typeface="Arial"/>
              <a:buChar char="•"/>
            </a:pPr>
            <a:r>
              <a:rPr lang="en-US" sz="2999" spc="29" dirty="0">
                <a:solidFill>
                  <a:srgbClr val="45625D"/>
                </a:solidFill>
                <a:latin typeface="DM Sans Bold"/>
              </a:rPr>
              <a:t>Tracking of selective objects only for tests such as shoaling or predator test.</a:t>
            </a:r>
          </a:p>
          <a:p>
            <a:pPr marL="647698" lvl="1" indent="-323849">
              <a:lnSpc>
                <a:spcPts val="4139"/>
              </a:lnSpc>
              <a:buFont typeface="Arial"/>
              <a:buChar char="•"/>
            </a:pPr>
            <a:r>
              <a:rPr lang="en-US" sz="2999" spc="29" dirty="0">
                <a:solidFill>
                  <a:srgbClr val="45625D"/>
                </a:solidFill>
                <a:latin typeface="DM Sans Bold"/>
              </a:rPr>
              <a:t>Control over the IDs (what to track and what not to).</a:t>
            </a:r>
          </a:p>
          <a:p>
            <a:pPr marL="647698" lvl="1" indent="-323849">
              <a:lnSpc>
                <a:spcPts val="4139"/>
              </a:lnSpc>
              <a:buFont typeface="Arial"/>
              <a:buChar char="•"/>
            </a:pPr>
            <a:r>
              <a:rPr lang="en-US" sz="2999" spc="29" dirty="0">
                <a:solidFill>
                  <a:srgbClr val="45625D"/>
                </a:solidFill>
                <a:latin typeface="DM Sans Bold"/>
              </a:rPr>
              <a:t>Takes significantly less computing power.</a:t>
            </a:r>
          </a:p>
        </p:txBody>
      </p:sp>
      <p:sp>
        <p:nvSpPr>
          <p:cNvPr id="7" name="TextBox 7"/>
          <p:cNvSpPr txBox="1"/>
          <p:nvPr/>
        </p:nvSpPr>
        <p:spPr>
          <a:xfrm>
            <a:off x="1028700" y="1201340"/>
            <a:ext cx="13985040" cy="637032"/>
          </a:xfrm>
          <a:prstGeom prst="rect">
            <a:avLst/>
          </a:prstGeom>
        </p:spPr>
        <p:txBody>
          <a:bodyPr lIns="0" tIns="0" rIns="0" bIns="0" rtlCol="0" anchor="t">
            <a:spAutoFit/>
          </a:bodyPr>
          <a:lstStyle/>
          <a:p>
            <a:pPr>
              <a:lnSpc>
                <a:spcPts val="5243"/>
              </a:lnSpc>
            </a:pPr>
            <a:r>
              <a:rPr lang="en-US" sz="3799" spc="37" dirty="0">
                <a:solidFill>
                  <a:srgbClr val="FFFAEB"/>
                </a:solidFill>
                <a:latin typeface="DM Sans Bold"/>
              </a:rPr>
              <a:t>Goals &amp; Objectives :</a:t>
            </a:r>
          </a:p>
        </p:txBody>
      </p:sp>
      <p:sp>
        <p:nvSpPr>
          <p:cNvPr id="8" name="TextBox 8"/>
          <p:cNvSpPr txBox="1"/>
          <p:nvPr/>
        </p:nvSpPr>
        <p:spPr>
          <a:xfrm>
            <a:off x="381000" y="1838372"/>
            <a:ext cx="13985040" cy="3658950"/>
          </a:xfrm>
          <a:prstGeom prst="rect">
            <a:avLst/>
          </a:prstGeom>
        </p:spPr>
        <p:txBody>
          <a:bodyPr lIns="0" tIns="0" rIns="0" bIns="0" rtlCol="0" anchor="t">
            <a:spAutoFit/>
          </a:bodyPr>
          <a:lstStyle/>
          <a:p>
            <a:pPr marL="647698" lvl="1" indent="-323849">
              <a:lnSpc>
                <a:spcPts val="4139"/>
              </a:lnSpc>
              <a:buFont typeface="Arial"/>
              <a:buChar char="•"/>
            </a:pPr>
            <a:r>
              <a:rPr lang="en-US" sz="2999" spc="29" dirty="0">
                <a:solidFill>
                  <a:srgbClr val="45625D"/>
                </a:solidFill>
                <a:latin typeface="DM Sans Bold"/>
              </a:rPr>
              <a:t>Track the fish along with path of a fish.</a:t>
            </a:r>
          </a:p>
          <a:p>
            <a:pPr marL="647698" lvl="1" indent="-323849">
              <a:lnSpc>
                <a:spcPts val="4139"/>
              </a:lnSpc>
              <a:buFont typeface="Arial"/>
              <a:buChar char="•"/>
            </a:pPr>
            <a:r>
              <a:rPr lang="en-US" sz="2999" spc="29" dirty="0">
                <a:solidFill>
                  <a:srgbClr val="45625D"/>
                </a:solidFill>
                <a:latin typeface="DM Sans Bold"/>
              </a:rPr>
              <a:t>Show how much time it visited particular parts of the tank (left/right/top/bottom/mid/center) for tests such as mirror biting.</a:t>
            </a:r>
          </a:p>
          <a:p>
            <a:pPr marL="647698" lvl="1" indent="-323849">
              <a:lnSpc>
                <a:spcPts val="4139"/>
              </a:lnSpc>
              <a:buFont typeface="Arial"/>
              <a:buChar char="•"/>
            </a:pPr>
            <a:r>
              <a:rPr lang="en-US" sz="2999" spc="29" dirty="0">
                <a:solidFill>
                  <a:srgbClr val="45625D"/>
                </a:solidFill>
                <a:latin typeface="DM Sans Bold"/>
              </a:rPr>
              <a:t>Keep that position of fish in those areas along with for how long it’s been there.</a:t>
            </a:r>
          </a:p>
          <a:p>
            <a:pPr marL="647698" lvl="1" indent="-323849">
              <a:lnSpc>
                <a:spcPts val="4139"/>
              </a:lnSpc>
              <a:buFont typeface="Arial"/>
              <a:buChar char="•"/>
            </a:pPr>
            <a:r>
              <a:rPr lang="en-US" sz="2999" spc="29" dirty="0">
                <a:solidFill>
                  <a:srgbClr val="45625D"/>
                </a:solidFill>
                <a:latin typeface="DM Sans Bold"/>
              </a:rPr>
              <a:t>Store positions at user defined interval into Excel (XLSX) of each fish for further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3D2D5"/>
        </a:solidFill>
        <a:effectLst/>
      </p:bgPr>
    </p:bg>
    <p:spTree>
      <p:nvGrpSpPr>
        <p:cNvPr id="1" name=""/>
        <p:cNvGrpSpPr/>
        <p:nvPr/>
      </p:nvGrpSpPr>
      <p:grpSpPr>
        <a:xfrm>
          <a:off x="0" y="0"/>
          <a:ext cx="0" cy="0"/>
          <a:chOff x="0" y="0"/>
          <a:chExt cx="0" cy="0"/>
        </a:xfrm>
      </p:grpSpPr>
      <p:sp>
        <p:nvSpPr>
          <p:cNvPr id="2" name="Freeform 2"/>
          <p:cNvSpPr/>
          <p:nvPr/>
        </p:nvSpPr>
        <p:spPr>
          <a:xfrm>
            <a:off x="7841318" y="8833580"/>
            <a:ext cx="1302682" cy="1407613"/>
          </a:xfrm>
          <a:custGeom>
            <a:avLst/>
            <a:gdLst/>
            <a:ahLst/>
            <a:cxnLst/>
            <a:rect l="l" t="t" r="r" b="b"/>
            <a:pathLst>
              <a:path w="1302682" h="1407613">
                <a:moveTo>
                  <a:pt x="0" y="0"/>
                </a:moveTo>
                <a:lnTo>
                  <a:pt x="1302682" y="0"/>
                </a:lnTo>
                <a:lnTo>
                  <a:pt x="1302682" y="1407613"/>
                </a:lnTo>
                <a:lnTo>
                  <a:pt x="0" y="14076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4579790" y="7058267"/>
            <a:ext cx="1374342" cy="1407613"/>
          </a:xfrm>
          <a:custGeom>
            <a:avLst/>
            <a:gdLst/>
            <a:ahLst/>
            <a:cxnLst/>
            <a:rect l="l" t="t" r="r" b="b"/>
            <a:pathLst>
              <a:path w="1374342" h="1407613">
                <a:moveTo>
                  <a:pt x="0" y="0"/>
                </a:moveTo>
                <a:lnTo>
                  <a:pt x="1374342" y="0"/>
                </a:lnTo>
                <a:lnTo>
                  <a:pt x="1374342" y="1407613"/>
                </a:lnTo>
                <a:lnTo>
                  <a:pt x="0" y="14076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7376891" y="735855"/>
            <a:ext cx="911109" cy="1407613"/>
          </a:xfrm>
          <a:custGeom>
            <a:avLst/>
            <a:gdLst/>
            <a:ahLst/>
            <a:cxnLst/>
            <a:rect l="l" t="t" r="r" b="b"/>
            <a:pathLst>
              <a:path w="911109" h="1407613">
                <a:moveTo>
                  <a:pt x="0" y="0"/>
                </a:moveTo>
                <a:lnTo>
                  <a:pt x="911109" y="0"/>
                </a:lnTo>
                <a:lnTo>
                  <a:pt x="911109" y="1407613"/>
                </a:lnTo>
                <a:lnTo>
                  <a:pt x="0" y="14076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14402779" y="3807195"/>
            <a:ext cx="1304439" cy="1883049"/>
          </a:xfrm>
          <a:custGeom>
            <a:avLst/>
            <a:gdLst/>
            <a:ahLst/>
            <a:cxnLst/>
            <a:rect l="l" t="t" r="r" b="b"/>
            <a:pathLst>
              <a:path w="1304439" h="1883049">
                <a:moveTo>
                  <a:pt x="0" y="0"/>
                </a:moveTo>
                <a:lnTo>
                  <a:pt x="1304439" y="0"/>
                </a:lnTo>
                <a:lnTo>
                  <a:pt x="1304439" y="1883049"/>
                </a:lnTo>
                <a:lnTo>
                  <a:pt x="0" y="18830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43384" y="32048"/>
            <a:ext cx="1271970" cy="1407613"/>
          </a:xfrm>
          <a:custGeom>
            <a:avLst/>
            <a:gdLst/>
            <a:ahLst/>
            <a:cxnLst/>
            <a:rect l="l" t="t" r="r" b="b"/>
            <a:pathLst>
              <a:path w="1271970" h="1407613">
                <a:moveTo>
                  <a:pt x="0" y="0"/>
                </a:moveTo>
                <a:lnTo>
                  <a:pt x="1271970" y="0"/>
                </a:lnTo>
                <a:lnTo>
                  <a:pt x="1271970" y="1407613"/>
                </a:lnTo>
                <a:lnTo>
                  <a:pt x="0" y="14076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7" name="Freeform 7"/>
          <p:cNvSpPr/>
          <p:nvPr/>
        </p:nvSpPr>
        <p:spPr>
          <a:xfrm>
            <a:off x="7563138" y="4439694"/>
            <a:ext cx="952058" cy="1407613"/>
          </a:xfrm>
          <a:custGeom>
            <a:avLst/>
            <a:gdLst/>
            <a:ahLst/>
            <a:cxnLst/>
            <a:rect l="l" t="t" r="r" b="b"/>
            <a:pathLst>
              <a:path w="952058" h="1407613">
                <a:moveTo>
                  <a:pt x="0" y="0"/>
                </a:moveTo>
                <a:lnTo>
                  <a:pt x="952058" y="0"/>
                </a:lnTo>
                <a:lnTo>
                  <a:pt x="952058" y="1407612"/>
                </a:lnTo>
                <a:lnTo>
                  <a:pt x="0" y="140761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8" name="Freeform 8"/>
          <p:cNvSpPr/>
          <p:nvPr/>
        </p:nvSpPr>
        <p:spPr>
          <a:xfrm>
            <a:off x="43384" y="3640431"/>
            <a:ext cx="1469046" cy="1407613"/>
          </a:xfrm>
          <a:custGeom>
            <a:avLst/>
            <a:gdLst/>
            <a:ahLst/>
            <a:cxnLst/>
            <a:rect l="l" t="t" r="r" b="b"/>
            <a:pathLst>
              <a:path w="1469046" h="1407613">
                <a:moveTo>
                  <a:pt x="0" y="0"/>
                </a:moveTo>
                <a:lnTo>
                  <a:pt x="1469046" y="0"/>
                </a:lnTo>
                <a:lnTo>
                  <a:pt x="1469046" y="1407613"/>
                </a:lnTo>
                <a:lnTo>
                  <a:pt x="0" y="140761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9" name="Freeform 9"/>
          <p:cNvSpPr/>
          <p:nvPr/>
        </p:nvSpPr>
        <p:spPr>
          <a:xfrm>
            <a:off x="17026267" y="8833580"/>
            <a:ext cx="1261733" cy="1407613"/>
          </a:xfrm>
          <a:custGeom>
            <a:avLst/>
            <a:gdLst/>
            <a:ahLst/>
            <a:cxnLst/>
            <a:rect l="l" t="t" r="r" b="b"/>
            <a:pathLst>
              <a:path w="1261733" h="1407613">
                <a:moveTo>
                  <a:pt x="0" y="0"/>
                </a:moveTo>
                <a:lnTo>
                  <a:pt x="1261733" y="0"/>
                </a:lnTo>
                <a:lnTo>
                  <a:pt x="1261733" y="1407613"/>
                </a:lnTo>
                <a:lnTo>
                  <a:pt x="0" y="140761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0" name="Freeform 10"/>
          <p:cNvSpPr/>
          <p:nvPr/>
        </p:nvSpPr>
        <p:spPr>
          <a:xfrm>
            <a:off x="9811992" y="3447718"/>
            <a:ext cx="1208778" cy="2002493"/>
          </a:xfrm>
          <a:custGeom>
            <a:avLst/>
            <a:gdLst/>
            <a:ahLst/>
            <a:cxnLst/>
            <a:rect l="l" t="t" r="r" b="b"/>
            <a:pathLst>
              <a:path w="1208778" h="2002493">
                <a:moveTo>
                  <a:pt x="0" y="0"/>
                </a:moveTo>
                <a:lnTo>
                  <a:pt x="1208777" y="0"/>
                </a:lnTo>
                <a:lnTo>
                  <a:pt x="1208777" y="2002493"/>
                </a:lnTo>
                <a:lnTo>
                  <a:pt x="0" y="200249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1" name="Freeform 11"/>
          <p:cNvSpPr/>
          <p:nvPr/>
        </p:nvSpPr>
        <p:spPr>
          <a:xfrm>
            <a:off x="3665980" y="4175574"/>
            <a:ext cx="1827620" cy="1618275"/>
          </a:xfrm>
          <a:custGeom>
            <a:avLst/>
            <a:gdLst/>
            <a:ahLst/>
            <a:cxnLst/>
            <a:rect l="l" t="t" r="r" b="b"/>
            <a:pathLst>
              <a:path w="1827620" h="1618275">
                <a:moveTo>
                  <a:pt x="0" y="0"/>
                </a:moveTo>
                <a:lnTo>
                  <a:pt x="1827620" y="0"/>
                </a:lnTo>
                <a:lnTo>
                  <a:pt x="1827620" y="1618274"/>
                </a:lnTo>
                <a:lnTo>
                  <a:pt x="0" y="16182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2" name="Freeform 12"/>
          <p:cNvSpPr/>
          <p:nvPr/>
        </p:nvSpPr>
        <p:spPr>
          <a:xfrm>
            <a:off x="17026267" y="4175574"/>
            <a:ext cx="1090260" cy="1407613"/>
          </a:xfrm>
          <a:custGeom>
            <a:avLst/>
            <a:gdLst/>
            <a:ahLst/>
            <a:cxnLst/>
            <a:rect l="l" t="t" r="r" b="b"/>
            <a:pathLst>
              <a:path w="1090260" h="1407613">
                <a:moveTo>
                  <a:pt x="0" y="0"/>
                </a:moveTo>
                <a:lnTo>
                  <a:pt x="1090260" y="0"/>
                </a:lnTo>
                <a:lnTo>
                  <a:pt x="1090260" y="1407612"/>
                </a:lnTo>
                <a:lnTo>
                  <a:pt x="0" y="1407612"/>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IN"/>
          </a:p>
        </p:txBody>
      </p:sp>
      <p:sp>
        <p:nvSpPr>
          <p:cNvPr id="13" name="Freeform 13"/>
          <p:cNvSpPr/>
          <p:nvPr/>
        </p:nvSpPr>
        <p:spPr>
          <a:xfrm>
            <a:off x="7026480" y="6749658"/>
            <a:ext cx="1343631" cy="1407613"/>
          </a:xfrm>
          <a:custGeom>
            <a:avLst/>
            <a:gdLst/>
            <a:ahLst/>
            <a:cxnLst/>
            <a:rect l="l" t="t" r="r" b="b"/>
            <a:pathLst>
              <a:path w="1343631" h="1407613">
                <a:moveTo>
                  <a:pt x="0" y="0"/>
                </a:moveTo>
                <a:lnTo>
                  <a:pt x="1343631" y="0"/>
                </a:lnTo>
                <a:lnTo>
                  <a:pt x="1343631" y="1407613"/>
                </a:lnTo>
                <a:lnTo>
                  <a:pt x="0" y="1407613"/>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IN"/>
          </a:p>
        </p:txBody>
      </p:sp>
      <p:sp>
        <p:nvSpPr>
          <p:cNvPr id="14" name="Freeform 14"/>
          <p:cNvSpPr/>
          <p:nvPr/>
        </p:nvSpPr>
        <p:spPr>
          <a:xfrm>
            <a:off x="3431441" y="8879387"/>
            <a:ext cx="1412750" cy="1407613"/>
          </a:xfrm>
          <a:custGeom>
            <a:avLst/>
            <a:gdLst/>
            <a:ahLst/>
            <a:cxnLst/>
            <a:rect l="l" t="t" r="r" b="b"/>
            <a:pathLst>
              <a:path w="1412750" h="1407613">
                <a:moveTo>
                  <a:pt x="0" y="0"/>
                </a:moveTo>
                <a:lnTo>
                  <a:pt x="1412750" y="0"/>
                </a:lnTo>
                <a:lnTo>
                  <a:pt x="1412750" y="1407613"/>
                </a:lnTo>
                <a:lnTo>
                  <a:pt x="0" y="1407613"/>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IN"/>
          </a:p>
        </p:txBody>
      </p:sp>
      <p:sp>
        <p:nvSpPr>
          <p:cNvPr id="15" name="Freeform 15"/>
          <p:cNvSpPr/>
          <p:nvPr/>
        </p:nvSpPr>
        <p:spPr>
          <a:xfrm>
            <a:off x="11636792" y="8948615"/>
            <a:ext cx="1361546" cy="1407613"/>
          </a:xfrm>
          <a:custGeom>
            <a:avLst/>
            <a:gdLst/>
            <a:ahLst/>
            <a:cxnLst/>
            <a:rect l="l" t="t" r="r" b="b"/>
            <a:pathLst>
              <a:path w="1361546" h="1407613">
                <a:moveTo>
                  <a:pt x="0" y="0"/>
                </a:moveTo>
                <a:lnTo>
                  <a:pt x="1361546" y="0"/>
                </a:lnTo>
                <a:lnTo>
                  <a:pt x="1361546" y="1407613"/>
                </a:lnTo>
                <a:lnTo>
                  <a:pt x="0" y="1407613"/>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IN"/>
          </a:p>
        </p:txBody>
      </p:sp>
      <p:sp>
        <p:nvSpPr>
          <p:cNvPr id="16" name="Freeform 16"/>
          <p:cNvSpPr/>
          <p:nvPr/>
        </p:nvSpPr>
        <p:spPr>
          <a:xfrm>
            <a:off x="8962732" y="735855"/>
            <a:ext cx="1521137" cy="1700458"/>
          </a:xfrm>
          <a:custGeom>
            <a:avLst/>
            <a:gdLst/>
            <a:ahLst/>
            <a:cxnLst/>
            <a:rect l="l" t="t" r="r" b="b"/>
            <a:pathLst>
              <a:path w="1521137" h="1700458">
                <a:moveTo>
                  <a:pt x="0" y="0"/>
                </a:moveTo>
                <a:lnTo>
                  <a:pt x="1521137" y="0"/>
                </a:lnTo>
                <a:lnTo>
                  <a:pt x="1521137" y="1700458"/>
                </a:lnTo>
                <a:lnTo>
                  <a:pt x="0" y="1700458"/>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IN"/>
          </a:p>
        </p:txBody>
      </p:sp>
      <p:sp>
        <p:nvSpPr>
          <p:cNvPr id="17" name="Freeform 17"/>
          <p:cNvSpPr/>
          <p:nvPr/>
        </p:nvSpPr>
        <p:spPr>
          <a:xfrm>
            <a:off x="-155575" y="8465880"/>
            <a:ext cx="1866964" cy="1775313"/>
          </a:xfrm>
          <a:custGeom>
            <a:avLst/>
            <a:gdLst/>
            <a:ahLst/>
            <a:cxnLst/>
            <a:rect l="l" t="t" r="r" b="b"/>
            <a:pathLst>
              <a:path w="1866964" h="1775313">
                <a:moveTo>
                  <a:pt x="0" y="0"/>
                </a:moveTo>
                <a:lnTo>
                  <a:pt x="1866964" y="0"/>
                </a:lnTo>
                <a:lnTo>
                  <a:pt x="1866964" y="1775313"/>
                </a:lnTo>
                <a:lnTo>
                  <a:pt x="0" y="1775313"/>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IN"/>
          </a:p>
        </p:txBody>
      </p:sp>
      <p:sp>
        <p:nvSpPr>
          <p:cNvPr id="18" name="Freeform 18"/>
          <p:cNvSpPr/>
          <p:nvPr/>
        </p:nvSpPr>
        <p:spPr>
          <a:xfrm>
            <a:off x="725651" y="372832"/>
            <a:ext cx="8237081" cy="4375888"/>
          </a:xfrm>
          <a:custGeom>
            <a:avLst/>
            <a:gdLst/>
            <a:ahLst/>
            <a:cxnLst/>
            <a:rect l="l" t="t" r="r" b="b"/>
            <a:pathLst>
              <a:path w="8237081" h="4375888">
                <a:moveTo>
                  <a:pt x="0" y="0"/>
                </a:moveTo>
                <a:lnTo>
                  <a:pt x="8237081" y="0"/>
                </a:lnTo>
                <a:lnTo>
                  <a:pt x="8237081" y="4375888"/>
                </a:lnTo>
                <a:lnTo>
                  <a:pt x="0" y="4375888"/>
                </a:lnTo>
                <a:lnTo>
                  <a:pt x="0" y="0"/>
                </a:lnTo>
                <a:close/>
              </a:path>
            </a:pathLst>
          </a:custGeom>
          <a:blipFill>
            <a:blip r:embed="rId34"/>
            <a:stretch>
              <a:fillRect t="-5980"/>
            </a:stretch>
          </a:blipFill>
        </p:spPr>
        <p:txBody>
          <a:bodyPr/>
          <a:lstStyle/>
          <a:p>
            <a:endParaRPr lang="en-IN"/>
          </a:p>
        </p:txBody>
      </p:sp>
      <p:sp>
        <p:nvSpPr>
          <p:cNvPr id="19" name="Freeform 19"/>
          <p:cNvSpPr/>
          <p:nvPr/>
        </p:nvSpPr>
        <p:spPr>
          <a:xfrm>
            <a:off x="10758578" y="372832"/>
            <a:ext cx="6738186" cy="4207697"/>
          </a:xfrm>
          <a:custGeom>
            <a:avLst/>
            <a:gdLst/>
            <a:ahLst/>
            <a:cxnLst/>
            <a:rect l="l" t="t" r="r" b="b"/>
            <a:pathLst>
              <a:path w="6738186" h="4207697">
                <a:moveTo>
                  <a:pt x="0" y="0"/>
                </a:moveTo>
                <a:lnTo>
                  <a:pt x="6738186" y="0"/>
                </a:lnTo>
                <a:lnTo>
                  <a:pt x="6738186" y="4207697"/>
                </a:lnTo>
                <a:lnTo>
                  <a:pt x="0" y="4207697"/>
                </a:lnTo>
                <a:lnTo>
                  <a:pt x="0" y="0"/>
                </a:lnTo>
                <a:close/>
              </a:path>
            </a:pathLst>
          </a:custGeom>
          <a:blipFill>
            <a:blip r:embed="rId35"/>
            <a:stretch>
              <a:fillRect l="-5577" r="-9250"/>
            </a:stretch>
          </a:blipFill>
        </p:spPr>
        <p:txBody>
          <a:bodyPr/>
          <a:lstStyle/>
          <a:p>
            <a:endParaRPr lang="en-IN"/>
          </a:p>
        </p:txBody>
      </p:sp>
      <p:sp>
        <p:nvSpPr>
          <p:cNvPr id="20" name="TextBox 20"/>
          <p:cNvSpPr txBox="1"/>
          <p:nvPr/>
        </p:nvSpPr>
        <p:spPr>
          <a:xfrm>
            <a:off x="3029042" y="4779425"/>
            <a:ext cx="3786087" cy="332740"/>
          </a:xfrm>
          <a:prstGeom prst="rect">
            <a:avLst/>
          </a:prstGeom>
        </p:spPr>
        <p:txBody>
          <a:bodyPr lIns="0" tIns="0" rIns="0" bIns="0" rtlCol="0" anchor="t">
            <a:spAutoFit/>
          </a:bodyPr>
          <a:lstStyle/>
          <a:p>
            <a:pPr>
              <a:lnSpc>
                <a:spcPts val="2599"/>
              </a:lnSpc>
            </a:pPr>
            <a:r>
              <a:rPr lang="en-US" sz="2599">
                <a:solidFill>
                  <a:srgbClr val="000000"/>
                </a:solidFill>
                <a:latin typeface="Radley Italics"/>
              </a:rPr>
              <a:t>Region of Interest (ROI)</a:t>
            </a:r>
          </a:p>
        </p:txBody>
      </p:sp>
      <p:sp>
        <p:nvSpPr>
          <p:cNvPr id="21" name="TextBox 21"/>
          <p:cNvSpPr txBox="1"/>
          <p:nvPr/>
        </p:nvSpPr>
        <p:spPr>
          <a:xfrm>
            <a:off x="12317565" y="4599085"/>
            <a:ext cx="3160359" cy="342265"/>
          </a:xfrm>
          <a:prstGeom prst="rect">
            <a:avLst/>
          </a:prstGeom>
        </p:spPr>
        <p:txBody>
          <a:bodyPr lIns="0" tIns="0" rIns="0" bIns="0" rtlCol="0" anchor="t">
            <a:spAutoFit/>
          </a:bodyPr>
          <a:lstStyle/>
          <a:p>
            <a:pPr>
              <a:lnSpc>
                <a:spcPts val="2600"/>
              </a:lnSpc>
            </a:pPr>
            <a:r>
              <a:rPr lang="en-US" sz="2600">
                <a:solidFill>
                  <a:srgbClr val="000000"/>
                </a:solidFill>
                <a:latin typeface="Radley Italics"/>
              </a:rPr>
              <a:t>Centroids calculation</a:t>
            </a:r>
          </a:p>
        </p:txBody>
      </p:sp>
      <p:sp>
        <p:nvSpPr>
          <p:cNvPr id="22" name="Freeform 22"/>
          <p:cNvSpPr/>
          <p:nvPr/>
        </p:nvSpPr>
        <p:spPr>
          <a:xfrm>
            <a:off x="8722164" y="5112165"/>
            <a:ext cx="8774600" cy="4682599"/>
          </a:xfrm>
          <a:custGeom>
            <a:avLst/>
            <a:gdLst/>
            <a:ahLst/>
            <a:cxnLst/>
            <a:rect l="l" t="t" r="r" b="b"/>
            <a:pathLst>
              <a:path w="8774600" h="4682599">
                <a:moveTo>
                  <a:pt x="0" y="0"/>
                </a:moveTo>
                <a:lnTo>
                  <a:pt x="8774600" y="0"/>
                </a:lnTo>
                <a:lnTo>
                  <a:pt x="8774600" y="4682599"/>
                </a:lnTo>
                <a:lnTo>
                  <a:pt x="0" y="4682599"/>
                </a:lnTo>
                <a:lnTo>
                  <a:pt x="0" y="0"/>
                </a:lnTo>
                <a:close/>
              </a:path>
            </a:pathLst>
          </a:custGeom>
          <a:blipFill>
            <a:blip r:embed="rId36"/>
            <a:stretch>
              <a:fillRect/>
            </a:stretch>
          </a:blipFill>
        </p:spPr>
        <p:txBody>
          <a:bodyPr/>
          <a:lstStyle/>
          <a:p>
            <a:endParaRPr lang="en-IN"/>
          </a:p>
        </p:txBody>
      </p:sp>
      <p:sp>
        <p:nvSpPr>
          <p:cNvPr id="23" name="Freeform 23"/>
          <p:cNvSpPr/>
          <p:nvPr/>
        </p:nvSpPr>
        <p:spPr>
          <a:xfrm>
            <a:off x="725651" y="5392804"/>
            <a:ext cx="6630520" cy="4259618"/>
          </a:xfrm>
          <a:custGeom>
            <a:avLst/>
            <a:gdLst/>
            <a:ahLst/>
            <a:cxnLst/>
            <a:rect l="l" t="t" r="r" b="b"/>
            <a:pathLst>
              <a:path w="6630520" h="4259618">
                <a:moveTo>
                  <a:pt x="0" y="0"/>
                </a:moveTo>
                <a:lnTo>
                  <a:pt x="6630519" y="0"/>
                </a:lnTo>
                <a:lnTo>
                  <a:pt x="6630519" y="4259618"/>
                </a:lnTo>
                <a:lnTo>
                  <a:pt x="0" y="4259618"/>
                </a:lnTo>
                <a:lnTo>
                  <a:pt x="0" y="0"/>
                </a:lnTo>
                <a:close/>
              </a:path>
            </a:pathLst>
          </a:custGeom>
          <a:blipFill>
            <a:blip r:embed="rId37"/>
            <a:stretch>
              <a:fillRect t="-3" b="-1101"/>
            </a:stretch>
          </a:blipFill>
        </p:spPr>
        <p:txBody>
          <a:bodyPr/>
          <a:lstStyle/>
          <a:p>
            <a:endParaRPr lang="en-IN"/>
          </a:p>
        </p:txBody>
      </p:sp>
      <p:sp>
        <p:nvSpPr>
          <p:cNvPr id="24" name="TextBox 24"/>
          <p:cNvSpPr txBox="1"/>
          <p:nvPr/>
        </p:nvSpPr>
        <p:spPr>
          <a:xfrm>
            <a:off x="1509724" y="9709572"/>
            <a:ext cx="5664844" cy="332740"/>
          </a:xfrm>
          <a:prstGeom prst="rect">
            <a:avLst/>
          </a:prstGeom>
        </p:spPr>
        <p:txBody>
          <a:bodyPr lIns="0" tIns="0" rIns="0" bIns="0" rtlCol="0" anchor="t">
            <a:spAutoFit/>
          </a:bodyPr>
          <a:lstStyle/>
          <a:p>
            <a:pPr>
              <a:lnSpc>
                <a:spcPts val="2599"/>
              </a:lnSpc>
            </a:pPr>
            <a:r>
              <a:rPr lang="en-US" sz="2599">
                <a:solidFill>
                  <a:srgbClr val="000000"/>
                </a:solidFill>
                <a:latin typeface="Radley Italics"/>
              </a:rPr>
              <a:t>Consecutive and Subsequent Images</a:t>
            </a:r>
          </a:p>
        </p:txBody>
      </p:sp>
      <p:sp>
        <p:nvSpPr>
          <p:cNvPr id="25" name="TextBox 25"/>
          <p:cNvSpPr txBox="1"/>
          <p:nvPr/>
        </p:nvSpPr>
        <p:spPr>
          <a:xfrm>
            <a:off x="11434507" y="9872310"/>
            <a:ext cx="4926475" cy="332740"/>
          </a:xfrm>
          <a:prstGeom prst="rect">
            <a:avLst/>
          </a:prstGeom>
        </p:spPr>
        <p:txBody>
          <a:bodyPr lIns="0" tIns="0" rIns="0" bIns="0" rtlCol="0" anchor="t">
            <a:spAutoFit/>
          </a:bodyPr>
          <a:lstStyle/>
          <a:p>
            <a:pPr>
              <a:lnSpc>
                <a:spcPts val="2599"/>
              </a:lnSpc>
            </a:pPr>
            <a:r>
              <a:rPr lang="en-US" sz="2599">
                <a:solidFill>
                  <a:srgbClr val="000000"/>
                </a:solidFill>
                <a:latin typeface="Radley Italics"/>
              </a:rPr>
              <a:t>Traversing Positions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EC384"/>
        </a:solidFill>
        <a:effectLst/>
      </p:bgPr>
    </p:bg>
    <p:spTree>
      <p:nvGrpSpPr>
        <p:cNvPr id="1" name=""/>
        <p:cNvGrpSpPr/>
        <p:nvPr/>
      </p:nvGrpSpPr>
      <p:grpSpPr>
        <a:xfrm>
          <a:off x="0" y="0"/>
          <a:ext cx="0" cy="0"/>
          <a:chOff x="0" y="0"/>
          <a:chExt cx="0" cy="0"/>
        </a:xfrm>
      </p:grpSpPr>
      <p:sp>
        <p:nvSpPr>
          <p:cNvPr id="2" name="Freeform 2"/>
          <p:cNvSpPr/>
          <p:nvPr/>
        </p:nvSpPr>
        <p:spPr>
          <a:xfrm>
            <a:off x="40079" y="8965573"/>
            <a:ext cx="1250910" cy="1737376"/>
          </a:xfrm>
          <a:custGeom>
            <a:avLst/>
            <a:gdLst/>
            <a:ahLst/>
            <a:cxnLst/>
            <a:rect l="l" t="t" r="r" b="b"/>
            <a:pathLst>
              <a:path w="1250910" h="1737376">
                <a:moveTo>
                  <a:pt x="0" y="0"/>
                </a:moveTo>
                <a:lnTo>
                  <a:pt x="1250910" y="0"/>
                </a:lnTo>
                <a:lnTo>
                  <a:pt x="1250910" y="1737376"/>
                </a:lnTo>
                <a:lnTo>
                  <a:pt x="0" y="17373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9747538" y="9368112"/>
            <a:ext cx="1333222" cy="1837775"/>
          </a:xfrm>
          <a:custGeom>
            <a:avLst/>
            <a:gdLst/>
            <a:ahLst/>
            <a:cxnLst/>
            <a:rect l="l" t="t" r="r" b="b"/>
            <a:pathLst>
              <a:path w="1333222" h="1837775">
                <a:moveTo>
                  <a:pt x="0" y="0"/>
                </a:moveTo>
                <a:lnTo>
                  <a:pt x="1333223" y="0"/>
                </a:lnTo>
                <a:lnTo>
                  <a:pt x="1333223" y="1837776"/>
                </a:lnTo>
                <a:lnTo>
                  <a:pt x="0" y="18377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3112957" y="7036168"/>
            <a:ext cx="1327710" cy="1597900"/>
          </a:xfrm>
          <a:custGeom>
            <a:avLst/>
            <a:gdLst/>
            <a:ahLst/>
            <a:cxnLst/>
            <a:rect l="l" t="t" r="r" b="b"/>
            <a:pathLst>
              <a:path w="1327710" h="1597900">
                <a:moveTo>
                  <a:pt x="0" y="0"/>
                </a:moveTo>
                <a:lnTo>
                  <a:pt x="1327710" y="0"/>
                </a:lnTo>
                <a:lnTo>
                  <a:pt x="1327710" y="1597900"/>
                </a:lnTo>
                <a:lnTo>
                  <a:pt x="0" y="15979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188011" y="6891598"/>
            <a:ext cx="1431981" cy="1627251"/>
          </a:xfrm>
          <a:custGeom>
            <a:avLst/>
            <a:gdLst/>
            <a:ahLst/>
            <a:cxnLst/>
            <a:rect l="l" t="t" r="r" b="b"/>
            <a:pathLst>
              <a:path w="1431981" h="1627251">
                <a:moveTo>
                  <a:pt x="0" y="0"/>
                </a:moveTo>
                <a:lnTo>
                  <a:pt x="1431981" y="0"/>
                </a:lnTo>
                <a:lnTo>
                  <a:pt x="1431981" y="1627251"/>
                </a:lnTo>
                <a:lnTo>
                  <a:pt x="0" y="16272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5984495" y="2869453"/>
            <a:ext cx="1117748" cy="1560308"/>
          </a:xfrm>
          <a:custGeom>
            <a:avLst/>
            <a:gdLst/>
            <a:ahLst/>
            <a:cxnLst/>
            <a:rect l="l" t="t" r="r" b="b"/>
            <a:pathLst>
              <a:path w="1117748" h="1560308">
                <a:moveTo>
                  <a:pt x="0" y="0"/>
                </a:moveTo>
                <a:lnTo>
                  <a:pt x="1117747" y="0"/>
                </a:lnTo>
                <a:lnTo>
                  <a:pt x="1117747" y="1560307"/>
                </a:lnTo>
                <a:lnTo>
                  <a:pt x="0" y="15603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7" name="Freeform 7"/>
          <p:cNvSpPr/>
          <p:nvPr/>
        </p:nvSpPr>
        <p:spPr>
          <a:xfrm>
            <a:off x="-340286" y="2127937"/>
            <a:ext cx="1713587" cy="1483032"/>
          </a:xfrm>
          <a:custGeom>
            <a:avLst/>
            <a:gdLst/>
            <a:ahLst/>
            <a:cxnLst/>
            <a:rect l="l" t="t" r="r" b="b"/>
            <a:pathLst>
              <a:path w="1713587" h="1483032">
                <a:moveTo>
                  <a:pt x="0" y="0"/>
                </a:moveTo>
                <a:lnTo>
                  <a:pt x="1713587" y="0"/>
                </a:lnTo>
                <a:lnTo>
                  <a:pt x="1713587" y="1483032"/>
                </a:lnTo>
                <a:lnTo>
                  <a:pt x="0" y="14830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8" name="Freeform 8"/>
          <p:cNvSpPr/>
          <p:nvPr/>
        </p:nvSpPr>
        <p:spPr>
          <a:xfrm>
            <a:off x="14043644" y="-291669"/>
            <a:ext cx="1373301" cy="1560570"/>
          </a:xfrm>
          <a:custGeom>
            <a:avLst/>
            <a:gdLst/>
            <a:ahLst/>
            <a:cxnLst/>
            <a:rect l="l" t="t" r="r" b="b"/>
            <a:pathLst>
              <a:path w="1373301" h="1560570">
                <a:moveTo>
                  <a:pt x="0" y="0"/>
                </a:moveTo>
                <a:lnTo>
                  <a:pt x="1373301" y="0"/>
                </a:lnTo>
                <a:lnTo>
                  <a:pt x="1373301" y="1560570"/>
                </a:lnTo>
                <a:lnTo>
                  <a:pt x="0" y="156057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9" name="Freeform 9"/>
          <p:cNvSpPr/>
          <p:nvPr/>
        </p:nvSpPr>
        <p:spPr>
          <a:xfrm>
            <a:off x="-188011" y="4095457"/>
            <a:ext cx="1304134" cy="1400926"/>
          </a:xfrm>
          <a:custGeom>
            <a:avLst/>
            <a:gdLst/>
            <a:ahLst/>
            <a:cxnLst/>
            <a:rect l="l" t="t" r="r" b="b"/>
            <a:pathLst>
              <a:path w="1304134" h="1400926">
                <a:moveTo>
                  <a:pt x="0" y="0"/>
                </a:moveTo>
                <a:lnTo>
                  <a:pt x="1304134" y="0"/>
                </a:lnTo>
                <a:lnTo>
                  <a:pt x="1304134" y="1400925"/>
                </a:lnTo>
                <a:lnTo>
                  <a:pt x="0" y="140092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0" name="Freeform 10"/>
          <p:cNvSpPr/>
          <p:nvPr/>
        </p:nvSpPr>
        <p:spPr>
          <a:xfrm>
            <a:off x="63562" y="-291669"/>
            <a:ext cx="1501730" cy="1417087"/>
          </a:xfrm>
          <a:custGeom>
            <a:avLst/>
            <a:gdLst/>
            <a:ahLst/>
            <a:cxnLst/>
            <a:rect l="l" t="t" r="r" b="b"/>
            <a:pathLst>
              <a:path w="1501730" h="1417087">
                <a:moveTo>
                  <a:pt x="0" y="0"/>
                </a:moveTo>
                <a:lnTo>
                  <a:pt x="1501731" y="0"/>
                </a:lnTo>
                <a:lnTo>
                  <a:pt x="1501731" y="1417088"/>
                </a:lnTo>
                <a:lnTo>
                  <a:pt x="0" y="141708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1" name="Freeform 11"/>
          <p:cNvSpPr/>
          <p:nvPr/>
        </p:nvSpPr>
        <p:spPr>
          <a:xfrm>
            <a:off x="11597817" y="-498512"/>
            <a:ext cx="1564184" cy="1527212"/>
          </a:xfrm>
          <a:custGeom>
            <a:avLst/>
            <a:gdLst/>
            <a:ahLst/>
            <a:cxnLst/>
            <a:rect l="l" t="t" r="r" b="b"/>
            <a:pathLst>
              <a:path w="1564184" h="1527212">
                <a:moveTo>
                  <a:pt x="0" y="0"/>
                </a:moveTo>
                <a:lnTo>
                  <a:pt x="1564184" y="0"/>
                </a:lnTo>
                <a:lnTo>
                  <a:pt x="1564184" y="1527212"/>
                </a:lnTo>
                <a:lnTo>
                  <a:pt x="0" y="152721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2" name="Freeform 12"/>
          <p:cNvSpPr/>
          <p:nvPr/>
        </p:nvSpPr>
        <p:spPr>
          <a:xfrm>
            <a:off x="16298588" y="-134722"/>
            <a:ext cx="1614915" cy="1704804"/>
          </a:xfrm>
          <a:custGeom>
            <a:avLst/>
            <a:gdLst/>
            <a:ahLst/>
            <a:cxnLst/>
            <a:rect l="l" t="t" r="r" b="b"/>
            <a:pathLst>
              <a:path w="1614915" h="1704804">
                <a:moveTo>
                  <a:pt x="0" y="0"/>
                </a:moveTo>
                <a:lnTo>
                  <a:pt x="1614915" y="0"/>
                </a:lnTo>
                <a:lnTo>
                  <a:pt x="1614915" y="1704805"/>
                </a:lnTo>
                <a:lnTo>
                  <a:pt x="0" y="170480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IN"/>
          </a:p>
        </p:txBody>
      </p:sp>
      <p:sp>
        <p:nvSpPr>
          <p:cNvPr id="13" name="Freeform 13"/>
          <p:cNvSpPr/>
          <p:nvPr/>
        </p:nvSpPr>
        <p:spPr>
          <a:xfrm>
            <a:off x="17020772" y="6133387"/>
            <a:ext cx="1428193" cy="1516421"/>
          </a:xfrm>
          <a:custGeom>
            <a:avLst/>
            <a:gdLst/>
            <a:ahLst/>
            <a:cxnLst/>
            <a:rect l="l" t="t" r="r" b="b"/>
            <a:pathLst>
              <a:path w="1428193" h="1516421">
                <a:moveTo>
                  <a:pt x="0" y="0"/>
                </a:moveTo>
                <a:lnTo>
                  <a:pt x="1428194" y="0"/>
                </a:lnTo>
                <a:lnTo>
                  <a:pt x="1428194" y="1516422"/>
                </a:lnTo>
                <a:lnTo>
                  <a:pt x="0" y="151642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IN"/>
          </a:p>
        </p:txBody>
      </p:sp>
      <p:sp>
        <p:nvSpPr>
          <p:cNvPr id="14" name="Freeform 14"/>
          <p:cNvSpPr/>
          <p:nvPr/>
        </p:nvSpPr>
        <p:spPr>
          <a:xfrm>
            <a:off x="15874334" y="8634068"/>
            <a:ext cx="1686068" cy="1643150"/>
          </a:xfrm>
          <a:custGeom>
            <a:avLst/>
            <a:gdLst/>
            <a:ahLst/>
            <a:cxnLst/>
            <a:rect l="l" t="t" r="r" b="b"/>
            <a:pathLst>
              <a:path w="1686068" h="1643150">
                <a:moveTo>
                  <a:pt x="0" y="0"/>
                </a:moveTo>
                <a:lnTo>
                  <a:pt x="1686068" y="0"/>
                </a:lnTo>
                <a:lnTo>
                  <a:pt x="1686068" y="1643150"/>
                </a:lnTo>
                <a:lnTo>
                  <a:pt x="0" y="164315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IN"/>
          </a:p>
        </p:txBody>
      </p:sp>
      <p:sp>
        <p:nvSpPr>
          <p:cNvPr id="15" name="Freeform 15"/>
          <p:cNvSpPr/>
          <p:nvPr/>
        </p:nvSpPr>
        <p:spPr>
          <a:xfrm>
            <a:off x="16605097" y="2313033"/>
            <a:ext cx="1308406" cy="1729863"/>
          </a:xfrm>
          <a:custGeom>
            <a:avLst/>
            <a:gdLst/>
            <a:ahLst/>
            <a:cxnLst/>
            <a:rect l="l" t="t" r="r" b="b"/>
            <a:pathLst>
              <a:path w="1308406" h="1729863">
                <a:moveTo>
                  <a:pt x="0" y="0"/>
                </a:moveTo>
                <a:lnTo>
                  <a:pt x="1308406" y="0"/>
                </a:lnTo>
                <a:lnTo>
                  <a:pt x="1308406" y="1729863"/>
                </a:lnTo>
                <a:lnTo>
                  <a:pt x="0" y="1729863"/>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IN"/>
          </a:p>
        </p:txBody>
      </p:sp>
      <p:sp>
        <p:nvSpPr>
          <p:cNvPr id="16" name="Freeform 16"/>
          <p:cNvSpPr/>
          <p:nvPr/>
        </p:nvSpPr>
        <p:spPr>
          <a:xfrm rot="-2293327">
            <a:off x="13645331" y="9524960"/>
            <a:ext cx="1472996" cy="1475679"/>
          </a:xfrm>
          <a:custGeom>
            <a:avLst/>
            <a:gdLst/>
            <a:ahLst/>
            <a:cxnLst/>
            <a:rect l="l" t="t" r="r" b="b"/>
            <a:pathLst>
              <a:path w="1472996" h="1475679">
                <a:moveTo>
                  <a:pt x="0" y="0"/>
                </a:moveTo>
                <a:lnTo>
                  <a:pt x="1472996" y="0"/>
                </a:lnTo>
                <a:lnTo>
                  <a:pt x="1472996" y="1475679"/>
                </a:lnTo>
                <a:lnTo>
                  <a:pt x="0" y="1475679"/>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IN"/>
          </a:p>
        </p:txBody>
      </p:sp>
      <p:sp>
        <p:nvSpPr>
          <p:cNvPr id="17" name="Freeform 17"/>
          <p:cNvSpPr/>
          <p:nvPr/>
        </p:nvSpPr>
        <p:spPr>
          <a:xfrm>
            <a:off x="5337547" y="8820631"/>
            <a:ext cx="1570336" cy="1777129"/>
          </a:xfrm>
          <a:custGeom>
            <a:avLst/>
            <a:gdLst/>
            <a:ahLst/>
            <a:cxnLst/>
            <a:rect l="l" t="t" r="r" b="b"/>
            <a:pathLst>
              <a:path w="1570336" h="1777129">
                <a:moveTo>
                  <a:pt x="0" y="0"/>
                </a:moveTo>
                <a:lnTo>
                  <a:pt x="1570336" y="0"/>
                </a:lnTo>
                <a:lnTo>
                  <a:pt x="1570336" y="1777129"/>
                </a:lnTo>
                <a:lnTo>
                  <a:pt x="0" y="1777129"/>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IN"/>
          </a:p>
        </p:txBody>
      </p:sp>
      <p:sp>
        <p:nvSpPr>
          <p:cNvPr id="18" name="Freeform 18"/>
          <p:cNvSpPr/>
          <p:nvPr/>
        </p:nvSpPr>
        <p:spPr>
          <a:xfrm>
            <a:off x="1532695" y="1444426"/>
            <a:ext cx="4988169" cy="3699074"/>
          </a:xfrm>
          <a:custGeom>
            <a:avLst/>
            <a:gdLst/>
            <a:ahLst/>
            <a:cxnLst/>
            <a:rect l="l" t="t" r="r" b="b"/>
            <a:pathLst>
              <a:path w="4988169" h="3699074">
                <a:moveTo>
                  <a:pt x="0" y="0"/>
                </a:moveTo>
                <a:lnTo>
                  <a:pt x="4988169" y="0"/>
                </a:lnTo>
                <a:lnTo>
                  <a:pt x="4988169" y="3699074"/>
                </a:lnTo>
                <a:lnTo>
                  <a:pt x="0" y="3699074"/>
                </a:lnTo>
                <a:lnTo>
                  <a:pt x="0" y="0"/>
                </a:lnTo>
                <a:close/>
              </a:path>
            </a:pathLst>
          </a:custGeom>
          <a:blipFill>
            <a:blip r:embed="rId34"/>
            <a:stretch>
              <a:fillRect b="-3096"/>
            </a:stretch>
          </a:blipFill>
        </p:spPr>
        <p:txBody>
          <a:bodyPr/>
          <a:lstStyle/>
          <a:p>
            <a:endParaRPr lang="en-IN"/>
          </a:p>
        </p:txBody>
      </p:sp>
      <p:sp>
        <p:nvSpPr>
          <p:cNvPr id="19" name="Freeform 19"/>
          <p:cNvSpPr/>
          <p:nvPr/>
        </p:nvSpPr>
        <p:spPr>
          <a:xfrm>
            <a:off x="7462654" y="3426390"/>
            <a:ext cx="9796646" cy="3980679"/>
          </a:xfrm>
          <a:custGeom>
            <a:avLst/>
            <a:gdLst/>
            <a:ahLst/>
            <a:cxnLst/>
            <a:rect l="l" t="t" r="r" b="b"/>
            <a:pathLst>
              <a:path w="9796646" h="3980679">
                <a:moveTo>
                  <a:pt x="0" y="0"/>
                </a:moveTo>
                <a:lnTo>
                  <a:pt x="9796646" y="0"/>
                </a:lnTo>
                <a:lnTo>
                  <a:pt x="9796646" y="3980679"/>
                </a:lnTo>
                <a:lnTo>
                  <a:pt x="0" y="3980679"/>
                </a:lnTo>
                <a:lnTo>
                  <a:pt x="0" y="0"/>
                </a:lnTo>
                <a:close/>
              </a:path>
            </a:pathLst>
          </a:custGeom>
          <a:blipFill>
            <a:blip r:embed="rId35"/>
            <a:stretch>
              <a:fillRect r="-2453"/>
            </a:stretch>
          </a:blipFill>
        </p:spPr>
        <p:txBody>
          <a:bodyPr/>
          <a:lstStyle/>
          <a:p>
            <a:endParaRPr lang="en-IN"/>
          </a:p>
        </p:txBody>
      </p:sp>
      <p:sp>
        <p:nvSpPr>
          <p:cNvPr id="20" name="Freeform 20"/>
          <p:cNvSpPr/>
          <p:nvPr/>
        </p:nvSpPr>
        <p:spPr>
          <a:xfrm>
            <a:off x="1053003" y="7764696"/>
            <a:ext cx="6428583" cy="1738743"/>
          </a:xfrm>
          <a:custGeom>
            <a:avLst/>
            <a:gdLst/>
            <a:ahLst/>
            <a:cxnLst/>
            <a:rect l="l" t="t" r="r" b="b"/>
            <a:pathLst>
              <a:path w="6428583" h="1738743">
                <a:moveTo>
                  <a:pt x="0" y="0"/>
                </a:moveTo>
                <a:lnTo>
                  <a:pt x="6428583" y="0"/>
                </a:lnTo>
                <a:lnTo>
                  <a:pt x="6428583" y="1738744"/>
                </a:lnTo>
                <a:lnTo>
                  <a:pt x="0" y="1738744"/>
                </a:lnTo>
                <a:lnTo>
                  <a:pt x="0" y="0"/>
                </a:lnTo>
                <a:close/>
              </a:path>
            </a:pathLst>
          </a:custGeom>
          <a:blipFill>
            <a:blip r:embed="rId36"/>
            <a:stretch>
              <a:fillRect l="-3471" r="-1735"/>
            </a:stretch>
          </a:blipFill>
        </p:spPr>
        <p:txBody>
          <a:bodyPr/>
          <a:lstStyle/>
          <a:p>
            <a:endParaRPr lang="en-IN"/>
          </a:p>
        </p:txBody>
      </p:sp>
      <p:sp>
        <p:nvSpPr>
          <p:cNvPr id="21" name="TextBox 21"/>
          <p:cNvSpPr txBox="1"/>
          <p:nvPr/>
        </p:nvSpPr>
        <p:spPr>
          <a:xfrm>
            <a:off x="10791093" y="7512014"/>
            <a:ext cx="3786087" cy="332740"/>
          </a:xfrm>
          <a:prstGeom prst="rect">
            <a:avLst/>
          </a:prstGeom>
        </p:spPr>
        <p:txBody>
          <a:bodyPr lIns="0" tIns="0" rIns="0" bIns="0" rtlCol="0" anchor="t">
            <a:spAutoFit/>
          </a:bodyPr>
          <a:lstStyle/>
          <a:p>
            <a:pPr>
              <a:lnSpc>
                <a:spcPts val="2599"/>
              </a:lnSpc>
            </a:pPr>
            <a:r>
              <a:rPr lang="en-US" sz="2599">
                <a:solidFill>
                  <a:srgbClr val="FFFAEB"/>
                </a:solidFill>
                <a:latin typeface="Radley Italics"/>
              </a:rPr>
              <a:t>Timer Calculation</a:t>
            </a:r>
          </a:p>
        </p:txBody>
      </p:sp>
      <p:sp>
        <p:nvSpPr>
          <p:cNvPr id="22" name="TextBox 22"/>
          <p:cNvSpPr txBox="1"/>
          <p:nvPr/>
        </p:nvSpPr>
        <p:spPr>
          <a:xfrm>
            <a:off x="2547623" y="5358587"/>
            <a:ext cx="3786087" cy="332740"/>
          </a:xfrm>
          <a:prstGeom prst="rect">
            <a:avLst/>
          </a:prstGeom>
        </p:spPr>
        <p:txBody>
          <a:bodyPr lIns="0" tIns="0" rIns="0" bIns="0" rtlCol="0" anchor="t">
            <a:spAutoFit/>
          </a:bodyPr>
          <a:lstStyle/>
          <a:p>
            <a:pPr>
              <a:lnSpc>
                <a:spcPts val="2599"/>
              </a:lnSpc>
            </a:pPr>
            <a:r>
              <a:rPr lang="en-US" sz="2599">
                <a:solidFill>
                  <a:srgbClr val="FFFAEB"/>
                </a:solidFill>
                <a:latin typeface="Radley Italics"/>
              </a:rPr>
              <a:t>Position Calculator</a:t>
            </a:r>
          </a:p>
        </p:txBody>
      </p:sp>
      <p:sp>
        <p:nvSpPr>
          <p:cNvPr id="23" name="TextBox 23"/>
          <p:cNvSpPr txBox="1"/>
          <p:nvPr/>
        </p:nvSpPr>
        <p:spPr>
          <a:xfrm>
            <a:off x="2547623" y="9571401"/>
            <a:ext cx="3786087" cy="332740"/>
          </a:xfrm>
          <a:prstGeom prst="rect">
            <a:avLst/>
          </a:prstGeom>
        </p:spPr>
        <p:txBody>
          <a:bodyPr lIns="0" tIns="0" rIns="0" bIns="0" rtlCol="0" anchor="t">
            <a:spAutoFit/>
          </a:bodyPr>
          <a:lstStyle/>
          <a:p>
            <a:pPr>
              <a:lnSpc>
                <a:spcPts val="2599"/>
              </a:lnSpc>
            </a:pPr>
            <a:r>
              <a:rPr lang="en-US" sz="2599">
                <a:solidFill>
                  <a:srgbClr val="FFFAEB"/>
                </a:solidFill>
                <a:latin typeface="Radley Italics"/>
              </a:rPr>
              <a:t>Interval Timer</a:t>
            </a:r>
          </a:p>
        </p:txBody>
      </p:sp>
      <p:sp>
        <p:nvSpPr>
          <p:cNvPr id="24" name="TextBox 24"/>
          <p:cNvSpPr txBox="1"/>
          <p:nvPr/>
        </p:nvSpPr>
        <p:spPr>
          <a:xfrm>
            <a:off x="1008787" y="6250636"/>
            <a:ext cx="6093456" cy="790575"/>
          </a:xfrm>
          <a:prstGeom prst="rect">
            <a:avLst/>
          </a:prstGeom>
        </p:spPr>
        <p:txBody>
          <a:bodyPr lIns="0" tIns="0" rIns="0" bIns="0" rtlCol="0" anchor="t">
            <a:spAutoFit/>
          </a:bodyPr>
          <a:lstStyle/>
          <a:p>
            <a:pPr>
              <a:lnSpc>
                <a:spcPts val="3000"/>
              </a:lnSpc>
            </a:pPr>
            <a:r>
              <a:rPr lang="en-US" sz="3000">
                <a:solidFill>
                  <a:srgbClr val="231F20"/>
                </a:solidFill>
                <a:latin typeface="DM Sans Italics"/>
              </a:rPr>
              <a:t>Along with the timers for each areas.</a:t>
            </a:r>
          </a:p>
        </p:txBody>
      </p:sp>
      <p:sp>
        <p:nvSpPr>
          <p:cNvPr id="25" name="TextBox 25"/>
          <p:cNvSpPr txBox="1"/>
          <p:nvPr/>
        </p:nvSpPr>
        <p:spPr>
          <a:xfrm>
            <a:off x="8298557" y="8436885"/>
            <a:ext cx="8979675" cy="790575"/>
          </a:xfrm>
          <a:prstGeom prst="rect">
            <a:avLst/>
          </a:prstGeom>
        </p:spPr>
        <p:txBody>
          <a:bodyPr lIns="0" tIns="0" rIns="0" bIns="0" rtlCol="0" anchor="t">
            <a:spAutoFit/>
          </a:bodyPr>
          <a:lstStyle/>
          <a:p>
            <a:pPr>
              <a:lnSpc>
                <a:spcPts val="3000"/>
              </a:lnSpc>
            </a:pPr>
            <a:r>
              <a:rPr lang="en-US" sz="3000">
                <a:solidFill>
                  <a:srgbClr val="231F20"/>
                </a:solidFill>
                <a:latin typeface="DM Sans Italics"/>
              </a:rPr>
              <a:t>Since we don’t want XY position of  each second but at user defined interval.</a:t>
            </a:r>
          </a:p>
        </p:txBody>
      </p:sp>
      <p:sp>
        <p:nvSpPr>
          <p:cNvPr id="26" name="Freeform 26"/>
          <p:cNvSpPr/>
          <p:nvPr/>
        </p:nvSpPr>
        <p:spPr>
          <a:xfrm rot="10168819">
            <a:off x="5616528" y="5485003"/>
            <a:ext cx="1776375" cy="501826"/>
          </a:xfrm>
          <a:custGeom>
            <a:avLst/>
            <a:gdLst/>
            <a:ahLst/>
            <a:cxnLst/>
            <a:rect l="l" t="t" r="r" b="b"/>
            <a:pathLst>
              <a:path w="1776375" h="501826">
                <a:moveTo>
                  <a:pt x="0" y="0"/>
                </a:moveTo>
                <a:lnTo>
                  <a:pt x="1776375" y="0"/>
                </a:lnTo>
                <a:lnTo>
                  <a:pt x="1776375" y="501826"/>
                </a:lnTo>
                <a:lnTo>
                  <a:pt x="0" y="501826"/>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txBody>
          <a:bodyPr/>
          <a:lstStyle/>
          <a:p>
            <a:endParaRPr lang="en-IN"/>
          </a:p>
        </p:txBody>
      </p:sp>
      <p:sp>
        <p:nvSpPr>
          <p:cNvPr id="27" name="Freeform 27"/>
          <p:cNvSpPr/>
          <p:nvPr/>
        </p:nvSpPr>
        <p:spPr>
          <a:xfrm rot="-10329588" flipH="1">
            <a:off x="6593399" y="1244231"/>
            <a:ext cx="1776375" cy="501826"/>
          </a:xfrm>
          <a:custGeom>
            <a:avLst/>
            <a:gdLst/>
            <a:ahLst/>
            <a:cxnLst/>
            <a:rect l="l" t="t" r="r" b="b"/>
            <a:pathLst>
              <a:path w="1776375" h="501826">
                <a:moveTo>
                  <a:pt x="1776374" y="0"/>
                </a:moveTo>
                <a:lnTo>
                  <a:pt x="0" y="0"/>
                </a:lnTo>
                <a:lnTo>
                  <a:pt x="0" y="501826"/>
                </a:lnTo>
                <a:lnTo>
                  <a:pt x="1776374" y="501826"/>
                </a:lnTo>
                <a:lnTo>
                  <a:pt x="1776374" y="0"/>
                </a:lnTo>
                <a:close/>
              </a:path>
            </a:pathLst>
          </a:custGeom>
          <a:blipFill>
            <a:blip r:embed="rId37">
              <a:extLst>
                <a:ext uri="{96DAC541-7B7A-43D3-8B79-37D633B846F1}">
                  <asvg:svgBlip xmlns:asvg="http://schemas.microsoft.com/office/drawing/2016/SVG/main" r:embed="rId38"/>
                </a:ext>
              </a:extLst>
            </a:blip>
            <a:stretch>
              <a:fillRect/>
            </a:stretch>
          </a:blipFill>
        </p:spPr>
        <p:txBody>
          <a:bodyPr/>
          <a:lstStyle/>
          <a:p>
            <a:endParaRPr lang="en-IN"/>
          </a:p>
        </p:txBody>
      </p:sp>
      <p:sp>
        <p:nvSpPr>
          <p:cNvPr id="28" name="TextBox 28"/>
          <p:cNvSpPr txBox="1"/>
          <p:nvPr/>
        </p:nvSpPr>
        <p:spPr>
          <a:xfrm>
            <a:off x="7384445" y="1922020"/>
            <a:ext cx="8689245" cy="762000"/>
          </a:xfrm>
          <a:prstGeom prst="rect">
            <a:avLst/>
          </a:prstGeom>
        </p:spPr>
        <p:txBody>
          <a:bodyPr lIns="0" tIns="0" rIns="0" bIns="0" rtlCol="0" anchor="t">
            <a:spAutoFit/>
          </a:bodyPr>
          <a:lstStyle/>
          <a:p>
            <a:pPr>
              <a:lnSpc>
                <a:spcPts val="2999"/>
              </a:lnSpc>
            </a:pPr>
            <a:r>
              <a:rPr lang="en-US" sz="2999">
                <a:solidFill>
                  <a:srgbClr val="231F20"/>
                </a:solidFill>
                <a:latin typeface="DM Sans Italics"/>
              </a:rPr>
              <a:t>To check if the object is at left-middle-right or top-center-bottom and set counter for it.</a:t>
            </a:r>
          </a:p>
        </p:txBody>
      </p:sp>
      <p:sp>
        <p:nvSpPr>
          <p:cNvPr id="29" name="Freeform 29"/>
          <p:cNvSpPr/>
          <p:nvPr/>
        </p:nvSpPr>
        <p:spPr>
          <a:xfrm rot="-10329588" flipH="1">
            <a:off x="7746861" y="7768621"/>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37">
              <a:extLst>
                <a:ext uri="{96DAC541-7B7A-43D3-8B79-37D633B846F1}">
                  <asvg:svgBlip xmlns:asvg="http://schemas.microsoft.com/office/drawing/2016/SVG/main" r:embed="rId38"/>
                </a:ext>
              </a:extLst>
            </a:blip>
            <a:stretch>
              <a:fillRect/>
            </a:stretch>
          </a:blipFill>
        </p:spPr>
        <p:txBody>
          <a:bodyPr/>
          <a:lstStyle/>
          <a:p>
            <a:endParaRPr lang="en-IN"/>
          </a:p>
        </p:txBody>
      </p:sp>
      <p:sp>
        <p:nvSpPr>
          <p:cNvPr id="30" name="TextBox 30"/>
          <p:cNvSpPr txBox="1"/>
          <p:nvPr/>
        </p:nvSpPr>
        <p:spPr>
          <a:xfrm>
            <a:off x="1290989" y="274619"/>
            <a:ext cx="10085442" cy="1047750"/>
          </a:xfrm>
          <a:prstGeom prst="rect">
            <a:avLst/>
          </a:prstGeom>
        </p:spPr>
        <p:txBody>
          <a:bodyPr lIns="0" tIns="0" rIns="0" bIns="0" rtlCol="0" anchor="t">
            <a:spAutoFit/>
          </a:bodyPr>
          <a:lstStyle/>
          <a:p>
            <a:pPr algn="ctr">
              <a:lnSpc>
                <a:spcPts val="8399"/>
              </a:lnSpc>
            </a:pPr>
            <a:r>
              <a:rPr lang="en-US" sz="6999" dirty="0">
                <a:solidFill>
                  <a:srgbClr val="000000"/>
                </a:solidFill>
                <a:latin typeface="Radley Italics"/>
              </a:rPr>
              <a:t>Logic and Control Flow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EC384"/>
        </a:solidFill>
        <a:effectLst/>
      </p:bgPr>
    </p:bg>
    <p:spTree>
      <p:nvGrpSpPr>
        <p:cNvPr id="1" name=""/>
        <p:cNvGrpSpPr/>
        <p:nvPr/>
      </p:nvGrpSpPr>
      <p:grpSpPr>
        <a:xfrm>
          <a:off x="0" y="0"/>
          <a:ext cx="0" cy="0"/>
          <a:chOff x="0" y="0"/>
          <a:chExt cx="0" cy="0"/>
        </a:xfrm>
      </p:grpSpPr>
      <p:sp>
        <p:nvSpPr>
          <p:cNvPr id="2" name="Freeform 2"/>
          <p:cNvSpPr/>
          <p:nvPr/>
        </p:nvSpPr>
        <p:spPr>
          <a:xfrm>
            <a:off x="40079" y="8965573"/>
            <a:ext cx="1250910" cy="1737376"/>
          </a:xfrm>
          <a:custGeom>
            <a:avLst/>
            <a:gdLst/>
            <a:ahLst/>
            <a:cxnLst/>
            <a:rect l="l" t="t" r="r" b="b"/>
            <a:pathLst>
              <a:path w="1250910" h="1737376">
                <a:moveTo>
                  <a:pt x="0" y="0"/>
                </a:moveTo>
                <a:lnTo>
                  <a:pt x="1250910" y="0"/>
                </a:lnTo>
                <a:lnTo>
                  <a:pt x="1250910" y="1737376"/>
                </a:lnTo>
                <a:lnTo>
                  <a:pt x="0" y="17373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40079" y="8915374"/>
            <a:ext cx="1333222" cy="1837775"/>
          </a:xfrm>
          <a:custGeom>
            <a:avLst/>
            <a:gdLst/>
            <a:ahLst/>
            <a:cxnLst/>
            <a:rect l="l" t="t" r="r" b="b"/>
            <a:pathLst>
              <a:path w="1333222" h="1837775">
                <a:moveTo>
                  <a:pt x="0" y="0"/>
                </a:moveTo>
                <a:lnTo>
                  <a:pt x="1333222" y="0"/>
                </a:lnTo>
                <a:lnTo>
                  <a:pt x="1333222" y="1837775"/>
                </a:lnTo>
                <a:lnTo>
                  <a:pt x="0" y="18377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7078585" y="7173273"/>
            <a:ext cx="1327710" cy="1597900"/>
          </a:xfrm>
          <a:custGeom>
            <a:avLst/>
            <a:gdLst/>
            <a:ahLst/>
            <a:cxnLst/>
            <a:rect l="l" t="t" r="r" b="b"/>
            <a:pathLst>
              <a:path w="1327710" h="1597900">
                <a:moveTo>
                  <a:pt x="0" y="0"/>
                </a:moveTo>
                <a:lnTo>
                  <a:pt x="1327710" y="0"/>
                </a:lnTo>
                <a:lnTo>
                  <a:pt x="1327710" y="1597900"/>
                </a:lnTo>
                <a:lnTo>
                  <a:pt x="0" y="15979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7661839" y="7143922"/>
            <a:ext cx="1431981" cy="1627251"/>
          </a:xfrm>
          <a:custGeom>
            <a:avLst/>
            <a:gdLst/>
            <a:ahLst/>
            <a:cxnLst/>
            <a:rect l="l" t="t" r="r" b="b"/>
            <a:pathLst>
              <a:path w="1431981" h="1627251">
                <a:moveTo>
                  <a:pt x="0" y="0"/>
                </a:moveTo>
                <a:lnTo>
                  <a:pt x="1431980" y="0"/>
                </a:lnTo>
                <a:lnTo>
                  <a:pt x="1431980" y="1627251"/>
                </a:lnTo>
                <a:lnTo>
                  <a:pt x="0" y="16272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2634453" y="8965573"/>
            <a:ext cx="1117748" cy="1560308"/>
          </a:xfrm>
          <a:custGeom>
            <a:avLst/>
            <a:gdLst/>
            <a:ahLst/>
            <a:cxnLst/>
            <a:rect l="l" t="t" r="r" b="b"/>
            <a:pathLst>
              <a:path w="1117748" h="1560308">
                <a:moveTo>
                  <a:pt x="0" y="0"/>
                </a:moveTo>
                <a:lnTo>
                  <a:pt x="1117747" y="0"/>
                </a:lnTo>
                <a:lnTo>
                  <a:pt x="1117747" y="1560308"/>
                </a:lnTo>
                <a:lnTo>
                  <a:pt x="0" y="15603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7" name="Freeform 7"/>
          <p:cNvSpPr/>
          <p:nvPr/>
        </p:nvSpPr>
        <p:spPr>
          <a:xfrm>
            <a:off x="8850353" y="5146340"/>
            <a:ext cx="1713587" cy="1483032"/>
          </a:xfrm>
          <a:custGeom>
            <a:avLst/>
            <a:gdLst/>
            <a:ahLst/>
            <a:cxnLst/>
            <a:rect l="l" t="t" r="r" b="b"/>
            <a:pathLst>
              <a:path w="1713587" h="1483032">
                <a:moveTo>
                  <a:pt x="0" y="0"/>
                </a:moveTo>
                <a:lnTo>
                  <a:pt x="1713588" y="0"/>
                </a:lnTo>
                <a:lnTo>
                  <a:pt x="1713588" y="1483032"/>
                </a:lnTo>
                <a:lnTo>
                  <a:pt x="0" y="14830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8" name="Freeform 8"/>
          <p:cNvSpPr/>
          <p:nvPr/>
        </p:nvSpPr>
        <p:spPr>
          <a:xfrm>
            <a:off x="17032994" y="4464405"/>
            <a:ext cx="1373301" cy="1560570"/>
          </a:xfrm>
          <a:custGeom>
            <a:avLst/>
            <a:gdLst/>
            <a:ahLst/>
            <a:cxnLst/>
            <a:rect l="l" t="t" r="r" b="b"/>
            <a:pathLst>
              <a:path w="1373301" h="1560570">
                <a:moveTo>
                  <a:pt x="0" y="0"/>
                </a:moveTo>
                <a:lnTo>
                  <a:pt x="1373301" y="0"/>
                </a:lnTo>
                <a:lnTo>
                  <a:pt x="1373301" y="1560569"/>
                </a:lnTo>
                <a:lnTo>
                  <a:pt x="0" y="15605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9" name="Freeform 9"/>
          <p:cNvSpPr/>
          <p:nvPr/>
        </p:nvSpPr>
        <p:spPr>
          <a:xfrm>
            <a:off x="16876610" y="328237"/>
            <a:ext cx="1304134" cy="1400926"/>
          </a:xfrm>
          <a:custGeom>
            <a:avLst/>
            <a:gdLst/>
            <a:ahLst/>
            <a:cxnLst/>
            <a:rect l="l" t="t" r="r" b="b"/>
            <a:pathLst>
              <a:path w="1304134" h="1400926">
                <a:moveTo>
                  <a:pt x="0" y="0"/>
                </a:moveTo>
                <a:lnTo>
                  <a:pt x="1304135" y="0"/>
                </a:lnTo>
                <a:lnTo>
                  <a:pt x="1304135" y="1400926"/>
                </a:lnTo>
                <a:lnTo>
                  <a:pt x="0" y="140092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0" name="Freeform 10"/>
          <p:cNvSpPr/>
          <p:nvPr/>
        </p:nvSpPr>
        <p:spPr>
          <a:xfrm>
            <a:off x="12776707" y="99334"/>
            <a:ext cx="1501730" cy="1417087"/>
          </a:xfrm>
          <a:custGeom>
            <a:avLst/>
            <a:gdLst/>
            <a:ahLst/>
            <a:cxnLst/>
            <a:rect l="l" t="t" r="r" b="b"/>
            <a:pathLst>
              <a:path w="1501730" h="1417087">
                <a:moveTo>
                  <a:pt x="0" y="0"/>
                </a:moveTo>
                <a:lnTo>
                  <a:pt x="1501730" y="0"/>
                </a:lnTo>
                <a:lnTo>
                  <a:pt x="1501730" y="1417087"/>
                </a:lnTo>
                <a:lnTo>
                  <a:pt x="0" y="141708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1" name="Freeform 11"/>
          <p:cNvSpPr/>
          <p:nvPr/>
        </p:nvSpPr>
        <p:spPr>
          <a:xfrm>
            <a:off x="8142963" y="664019"/>
            <a:ext cx="1564184" cy="1527212"/>
          </a:xfrm>
          <a:custGeom>
            <a:avLst/>
            <a:gdLst/>
            <a:ahLst/>
            <a:cxnLst/>
            <a:rect l="l" t="t" r="r" b="b"/>
            <a:pathLst>
              <a:path w="1564184" h="1527212">
                <a:moveTo>
                  <a:pt x="0" y="0"/>
                </a:moveTo>
                <a:lnTo>
                  <a:pt x="1564184" y="0"/>
                </a:lnTo>
                <a:lnTo>
                  <a:pt x="1564184" y="1527212"/>
                </a:lnTo>
                <a:lnTo>
                  <a:pt x="0" y="152721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2" name="Freeform 12"/>
          <p:cNvSpPr/>
          <p:nvPr/>
        </p:nvSpPr>
        <p:spPr>
          <a:xfrm>
            <a:off x="4989029" y="-188383"/>
            <a:ext cx="1614915" cy="1704804"/>
          </a:xfrm>
          <a:custGeom>
            <a:avLst/>
            <a:gdLst/>
            <a:ahLst/>
            <a:cxnLst/>
            <a:rect l="l" t="t" r="r" b="b"/>
            <a:pathLst>
              <a:path w="1614915" h="1704804">
                <a:moveTo>
                  <a:pt x="0" y="0"/>
                </a:moveTo>
                <a:lnTo>
                  <a:pt x="1614915" y="0"/>
                </a:lnTo>
                <a:lnTo>
                  <a:pt x="1614915" y="1704804"/>
                </a:lnTo>
                <a:lnTo>
                  <a:pt x="0" y="170480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IN"/>
          </a:p>
        </p:txBody>
      </p:sp>
      <p:sp>
        <p:nvSpPr>
          <p:cNvPr id="13" name="Freeform 13"/>
          <p:cNvSpPr/>
          <p:nvPr/>
        </p:nvSpPr>
        <p:spPr>
          <a:xfrm>
            <a:off x="40079" y="0"/>
            <a:ext cx="1428193" cy="1516421"/>
          </a:xfrm>
          <a:custGeom>
            <a:avLst/>
            <a:gdLst/>
            <a:ahLst/>
            <a:cxnLst/>
            <a:rect l="l" t="t" r="r" b="b"/>
            <a:pathLst>
              <a:path w="1428193" h="1516421">
                <a:moveTo>
                  <a:pt x="0" y="0"/>
                </a:moveTo>
                <a:lnTo>
                  <a:pt x="1428193" y="0"/>
                </a:lnTo>
                <a:lnTo>
                  <a:pt x="1428193" y="1516421"/>
                </a:lnTo>
                <a:lnTo>
                  <a:pt x="0" y="151642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IN"/>
          </a:p>
        </p:txBody>
      </p:sp>
      <p:sp>
        <p:nvSpPr>
          <p:cNvPr id="14" name="Freeform 14"/>
          <p:cNvSpPr/>
          <p:nvPr/>
        </p:nvSpPr>
        <p:spPr>
          <a:xfrm>
            <a:off x="15445262" y="9109999"/>
            <a:ext cx="1686068" cy="1643150"/>
          </a:xfrm>
          <a:custGeom>
            <a:avLst/>
            <a:gdLst/>
            <a:ahLst/>
            <a:cxnLst/>
            <a:rect l="l" t="t" r="r" b="b"/>
            <a:pathLst>
              <a:path w="1686068" h="1643150">
                <a:moveTo>
                  <a:pt x="0" y="0"/>
                </a:moveTo>
                <a:lnTo>
                  <a:pt x="1686068" y="0"/>
                </a:lnTo>
                <a:lnTo>
                  <a:pt x="1686068" y="1643150"/>
                </a:lnTo>
                <a:lnTo>
                  <a:pt x="0" y="164315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IN"/>
          </a:p>
        </p:txBody>
      </p:sp>
      <p:sp>
        <p:nvSpPr>
          <p:cNvPr id="15" name="Freeform 15"/>
          <p:cNvSpPr/>
          <p:nvPr/>
        </p:nvSpPr>
        <p:spPr>
          <a:xfrm>
            <a:off x="-99375" y="3599473"/>
            <a:ext cx="1308406" cy="1729863"/>
          </a:xfrm>
          <a:custGeom>
            <a:avLst/>
            <a:gdLst/>
            <a:ahLst/>
            <a:cxnLst/>
            <a:rect l="l" t="t" r="r" b="b"/>
            <a:pathLst>
              <a:path w="1308406" h="1729863">
                <a:moveTo>
                  <a:pt x="0" y="0"/>
                </a:moveTo>
                <a:lnTo>
                  <a:pt x="1308406" y="0"/>
                </a:lnTo>
                <a:lnTo>
                  <a:pt x="1308406" y="1729864"/>
                </a:lnTo>
                <a:lnTo>
                  <a:pt x="0" y="172986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IN"/>
          </a:p>
        </p:txBody>
      </p:sp>
      <p:sp>
        <p:nvSpPr>
          <p:cNvPr id="16" name="Freeform 16"/>
          <p:cNvSpPr/>
          <p:nvPr/>
        </p:nvSpPr>
        <p:spPr>
          <a:xfrm rot="-2293327">
            <a:off x="10532640" y="9359983"/>
            <a:ext cx="1472996" cy="1475679"/>
          </a:xfrm>
          <a:custGeom>
            <a:avLst/>
            <a:gdLst/>
            <a:ahLst/>
            <a:cxnLst/>
            <a:rect l="l" t="t" r="r" b="b"/>
            <a:pathLst>
              <a:path w="1472996" h="1475679">
                <a:moveTo>
                  <a:pt x="0" y="0"/>
                </a:moveTo>
                <a:lnTo>
                  <a:pt x="1472996" y="0"/>
                </a:lnTo>
                <a:lnTo>
                  <a:pt x="1472996" y="1475679"/>
                </a:lnTo>
                <a:lnTo>
                  <a:pt x="0" y="1475679"/>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IN"/>
          </a:p>
        </p:txBody>
      </p:sp>
      <p:sp>
        <p:nvSpPr>
          <p:cNvPr id="17" name="Freeform 17"/>
          <p:cNvSpPr/>
          <p:nvPr/>
        </p:nvSpPr>
        <p:spPr>
          <a:xfrm>
            <a:off x="5796486" y="9109999"/>
            <a:ext cx="1570336" cy="1777129"/>
          </a:xfrm>
          <a:custGeom>
            <a:avLst/>
            <a:gdLst/>
            <a:ahLst/>
            <a:cxnLst/>
            <a:rect l="l" t="t" r="r" b="b"/>
            <a:pathLst>
              <a:path w="1570336" h="1777129">
                <a:moveTo>
                  <a:pt x="0" y="0"/>
                </a:moveTo>
                <a:lnTo>
                  <a:pt x="1570336" y="0"/>
                </a:lnTo>
                <a:lnTo>
                  <a:pt x="1570336" y="1777128"/>
                </a:lnTo>
                <a:lnTo>
                  <a:pt x="0" y="1777128"/>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IN"/>
          </a:p>
        </p:txBody>
      </p:sp>
      <p:sp>
        <p:nvSpPr>
          <p:cNvPr id="18" name="Freeform 18"/>
          <p:cNvSpPr/>
          <p:nvPr/>
        </p:nvSpPr>
        <p:spPr>
          <a:xfrm>
            <a:off x="1053003" y="1516421"/>
            <a:ext cx="7324826" cy="4647153"/>
          </a:xfrm>
          <a:custGeom>
            <a:avLst/>
            <a:gdLst/>
            <a:ahLst/>
            <a:cxnLst/>
            <a:rect l="l" t="t" r="r" b="b"/>
            <a:pathLst>
              <a:path w="7324826" h="4647153">
                <a:moveTo>
                  <a:pt x="0" y="0"/>
                </a:moveTo>
                <a:lnTo>
                  <a:pt x="7324826" y="0"/>
                </a:lnTo>
                <a:lnTo>
                  <a:pt x="7324826" y="4647153"/>
                </a:lnTo>
                <a:lnTo>
                  <a:pt x="0" y="4647153"/>
                </a:lnTo>
                <a:lnTo>
                  <a:pt x="0" y="0"/>
                </a:lnTo>
                <a:close/>
              </a:path>
            </a:pathLst>
          </a:custGeom>
          <a:blipFill>
            <a:blip r:embed="rId34"/>
            <a:stretch>
              <a:fillRect r="-9609" b="-6787"/>
            </a:stretch>
          </a:blipFill>
        </p:spPr>
        <p:txBody>
          <a:bodyPr/>
          <a:lstStyle/>
          <a:p>
            <a:endParaRPr lang="en-IN"/>
          </a:p>
        </p:txBody>
      </p:sp>
      <p:sp>
        <p:nvSpPr>
          <p:cNvPr id="19" name="Freeform 19"/>
          <p:cNvSpPr/>
          <p:nvPr/>
        </p:nvSpPr>
        <p:spPr>
          <a:xfrm>
            <a:off x="9350212" y="1516421"/>
            <a:ext cx="7909088" cy="4647153"/>
          </a:xfrm>
          <a:custGeom>
            <a:avLst/>
            <a:gdLst/>
            <a:ahLst/>
            <a:cxnLst/>
            <a:rect l="l" t="t" r="r" b="b"/>
            <a:pathLst>
              <a:path w="7909088" h="4647153">
                <a:moveTo>
                  <a:pt x="0" y="0"/>
                </a:moveTo>
                <a:lnTo>
                  <a:pt x="7909088" y="0"/>
                </a:lnTo>
                <a:lnTo>
                  <a:pt x="7909088" y="4647153"/>
                </a:lnTo>
                <a:lnTo>
                  <a:pt x="0" y="4647153"/>
                </a:lnTo>
                <a:lnTo>
                  <a:pt x="0" y="0"/>
                </a:lnTo>
                <a:close/>
              </a:path>
            </a:pathLst>
          </a:custGeom>
          <a:blipFill>
            <a:blip r:embed="rId35"/>
            <a:stretch>
              <a:fillRect r="-8663"/>
            </a:stretch>
          </a:blipFill>
        </p:spPr>
        <p:txBody>
          <a:bodyPr/>
          <a:lstStyle/>
          <a:p>
            <a:endParaRPr lang="en-IN"/>
          </a:p>
        </p:txBody>
      </p:sp>
      <p:sp>
        <p:nvSpPr>
          <p:cNvPr id="20" name="TextBox 20"/>
          <p:cNvSpPr txBox="1"/>
          <p:nvPr/>
        </p:nvSpPr>
        <p:spPr>
          <a:xfrm>
            <a:off x="1053003" y="6829597"/>
            <a:ext cx="7872052" cy="1876425"/>
          </a:xfrm>
          <a:prstGeom prst="rect">
            <a:avLst/>
          </a:prstGeom>
        </p:spPr>
        <p:txBody>
          <a:bodyPr lIns="0" tIns="0" rIns="0" bIns="0" rtlCol="0" anchor="t">
            <a:spAutoFit/>
          </a:bodyPr>
          <a:lstStyle/>
          <a:p>
            <a:pPr>
              <a:lnSpc>
                <a:spcPts val="2999"/>
              </a:lnSpc>
            </a:pPr>
            <a:r>
              <a:rPr lang="en-US" sz="2999">
                <a:solidFill>
                  <a:srgbClr val="231F20"/>
                </a:solidFill>
                <a:latin typeface="DM Sans Italics"/>
              </a:rPr>
              <a:t>At least 1 object and up to 3 objects can be tracked.</a:t>
            </a:r>
          </a:p>
          <a:p>
            <a:pPr>
              <a:lnSpc>
                <a:spcPts val="2999"/>
              </a:lnSpc>
            </a:pPr>
            <a:endParaRPr lang="en-US" sz="2999">
              <a:solidFill>
                <a:srgbClr val="231F20"/>
              </a:solidFill>
              <a:latin typeface="DM Sans Italics"/>
            </a:endParaRPr>
          </a:p>
          <a:p>
            <a:pPr>
              <a:lnSpc>
                <a:spcPts val="2999"/>
              </a:lnSpc>
            </a:pPr>
            <a:r>
              <a:rPr lang="en-US" sz="2999">
                <a:solidFill>
                  <a:srgbClr val="231F20"/>
                </a:solidFill>
                <a:latin typeface="DM Sans Italics"/>
              </a:rPr>
              <a:t>If object exists or selected in ROI selection then only append the data.</a:t>
            </a:r>
          </a:p>
        </p:txBody>
      </p:sp>
      <p:sp>
        <p:nvSpPr>
          <p:cNvPr id="21" name="TextBox 21"/>
          <p:cNvSpPr txBox="1"/>
          <p:nvPr/>
        </p:nvSpPr>
        <p:spPr>
          <a:xfrm>
            <a:off x="9796553" y="6740435"/>
            <a:ext cx="7463456" cy="2322046"/>
          </a:xfrm>
          <a:prstGeom prst="rect">
            <a:avLst/>
          </a:prstGeom>
        </p:spPr>
        <p:txBody>
          <a:bodyPr lIns="0" tIns="0" rIns="0" bIns="0" rtlCol="0" anchor="t">
            <a:spAutoFit/>
          </a:bodyPr>
          <a:lstStyle/>
          <a:p>
            <a:pPr>
              <a:lnSpc>
                <a:spcPts val="2999"/>
              </a:lnSpc>
            </a:pPr>
            <a:r>
              <a:rPr lang="en-US" sz="2999" dirty="0">
                <a:solidFill>
                  <a:srgbClr val="231F20"/>
                </a:solidFill>
                <a:latin typeface="DM Sans Italics"/>
              </a:rPr>
              <a:t>If single or multiple object exists then show timers and counters and path tracker for that object/objects.</a:t>
            </a:r>
          </a:p>
          <a:p>
            <a:pPr>
              <a:lnSpc>
                <a:spcPts val="2999"/>
              </a:lnSpc>
            </a:pPr>
            <a:endParaRPr lang="en-US" sz="2999" dirty="0">
              <a:solidFill>
                <a:srgbClr val="231F20"/>
              </a:solidFill>
              <a:latin typeface="DM Sans Italics"/>
            </a:endParaRPr>
          </a:p>
          <a:p>
            <a:pPr>
              <a:lnSpc>
                <a:spcPts val="2999"/>
              </a:lnSpc>
            </a:pPr>
            <a:r>
              <a:rPr lang="en-US" sz="2999" dirty="0">
                <a:solidFill>
                  <a:srgbClr val="231F20"/>
                </a:solidFill>
                <a:latin typeface="DM Sans Italics"/>
              </a:rPr>
              <a:t>Different color for each BGR values by calling Random function from 0 to 255</a:t>
            </a:r>
          </a:p>
        </p:txBody>
      </p:sp>
      <p:sp>
        <p:nvSpPr>
          <p:cNvPr id="22" name="TextBox 22"/>
          <p:cNvSpPr txBox="1"/>
          <p:nvPr/>
        </p:nvSpPr>
        <p:spPr>
          <a:xfrm>
            <a:off x="11164251" y="6296632"/>
            <a:ext cx="4281011" cy="332740"/>
          </a:xfrm>
          <a:prstGeom prst="rect">
            <a:avLst/>
          </a:prstGeom>
        </p:spPr>
        <p:txBody>
          <a:bodyPr lIns="0" tIns="0" rIns="0" bIns="0" rtlCol="0" anchor="t">
            <a:spAutoFit/>
          </a:bodyPr>
          <a:lstStyle/>
          <a:p>
            <a:pPr>
              <a:lnSpc>
                <a:spcPts val="2599"/>
              </a:lnSpc>
            </a:pPr>
            <a:r>
              <a:rPr lang="en-US" sz="2599">
                <a:solidFill>
                  <a:srgbClr val="FFFAEB"/>
                </a:solidFill>
                <a:latin typeface="Radley Italics"/>
              </a:rPr>
              <a:t>Counters and Timers Visibility</a:t>
            </a:r>
          </a:p>
        </p:txBody>
      </p:sp>
      <p:sp>
        <p:nvSpPr>
          <p:cNvPr id="23" name="TextBox 23"/>
          <p:cNvSpPr txBox="1"/>
          <p:nvPr/>
        </p:nvSpPr>
        <p:spPr>
          <a:xfrm>
            <a:off x="3752200" y="6296632"/>
            <a:ext cx="2367915" cy="332740"/>
          </a:xfrm>
          <a:prstGeom prst="rect">
            <a:avLst/>
          </a:prstGeom>
        </p:spPr>
        <p:txBody>
          <a:bodyPr lIns="0" tIns="0" rIns="0" bIns="0" rtlCol="0" anchor="t">
            <a:spAutoFit/>
          </a:bodyPr>
          <a:lstStyle/>
          <a:p>
            <a:pPr>
              <a:lnSpc>
                <a:spcPts val="2599"/>
              </a:lnSpc>
            </a:pPr>
            <a:r>
              <a:rPr lang="en-US" sz="2599">
                <a:solidFill>
                  <a:srgbClr val="FFFAEB"/>
                </a:solidFill>
                <a:latin typeface="Radley Italics"/>
              </a:rPr>
              <a:t>Append the Data</a:t>
            </a:r>
          </a:p>
        </p:txBody>
      </p:sp>
      <p:sp>
        <p:nvSpPr>
          <p:cNvPr id="24" name="TextBox 24"/>
          <p:cNvSpPr txBox="1"/>
          <p:nvPr/>
        </p:nvSpPr>
        <p:spPr>
          <a:xfrm>
            <a:off x="1290989" y="274619"/>
            <a:ext cx="10085442" cy="1047750"/>
          </a:xfrm>
          <a:prstGeom prst="rect">
            <a:avLst/>
          </a:prstGeom>
        </p:spPr>
        <p:txBody>
          <a:bodyPr lIns="0" tIns="0" rIns="0" bIns="0" rtlCol="0" anchor="t">
            <a:spAutoFit/>
          </a:bodyPr>
          <a:lstStyle/>
          <a:p>
            <a:pPr algn="ctr">
              <a:lnSpc>
                <a:spcPts val="8399"/>
              </a:lnSpc>
            </a:pPr>
            <a:r>
              <a:rPr lang="en-US" sz="6999" dirty="0">
                <a:solidFill>
                  <a:srgbClr val="000000"/>
                </a:solidFill>
                <a:latin typeface="Radley Italics"/>
              </a:rPr>
              <a:t>Logic and Control Flow</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3D2D5"/>
        </a:solidFill>
        <a:effectLst/>
      </p:bgPr>
    </p:bg>
    <p:spTree>
      <p:nvGrpSpPr>
        <p:cNvPr id="1" name=""/>
        <p:cNvGrpSpPr/>
        <p:nvPr/>
      </p:nvGrpSpPr>
      <p:grpSpPr>
        <a:xfrm>
          <a:off x="0" y="0"/>
          <a:ext cx="0" cy="0"/>
          <a:chOff x="0" y="0"/>
          <a:chExt cx="0" cy="0"/>
        </a:xfrm>
      </p:grpSpPr>
      <p:sp>
        <p:nvSpPr>
          <p:cNvPr id="2" name="Freeform 2"/>
          <p:cNvSpPr/>
          <p:nvPr/>
        </p:nvSpPr>
        <p:spPr>
          <a:xfrm rot="4230650">
            <a:off x="-839465" y="-3243749"/>
            <a:ext cx="5625400" cy="8120657"/>
          </a:xfrm>
          <a:custGeom>
            <a:avLst/>
            <a:gdLst/>
            <a:ahLst/>
            <a:cxnLst/>
            <a:rect l="l" t="t" r="r" b="b"/>
            <a:pathLst>
              <a:path w="5625400" h="8120657">
                <a:moveTo>
                  <a:pt x="0" y="0"/>
                </a:moveTo>
                <a:lnTo>
                  <a:pt x="5625401" y="0"/>
                </a:lnTo>
                <a:lnTo>
                  <a:pt x="5625401" y="8120657"/>
                </a:lnTo>
                <a:lnTo>
                  <a:pt x="0" y="8120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295576" y="3973265"/>
            <a:ext cx="6238911" cy="7508537"/>
          </a:xfrm>
          <a:custGeom>
            <a:avLst/>
            <a:gdLst/>
            <a:ahLst/>
            <a:cxnLst/>
            <a:rect l="l" t="t" r="r" b="b"/>
            <a:pathLst>
              <a:path w="6238911" h="7508537">
                <a:moveTo>
                  <a:pt x="0" y="0"/>
                </a:moveTo>
                <a:lnTo>
                  <a:pt x="6238911" y="0"/>
                </a:lnTo>
                <a:lnTo>
                  <a:pt x="6238911" y="7508536"/>
                </a:lnTo>
                <a:lnTo>
                  <a:pt x="0" y="75085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3955768">
            <a:off x="-407761" y="5336269"/>
            <a:ext cx="8007022" cy="3309146"/>
          </a:xfrm>
          <a:custGeom>
            <a:avLst/>
            <a:gdLst/>
            <a:ahLst/>
            <a:cxnLst/>
            <a:rect l="l" t="t" r="r" b="b"/>
            <a:pathLst>
              <a:path w="8007022" h="3309146">
                <a:moveTo>
                  <a:pt x="0" y="0"/>
                </a:moveTo>
                <a:lnTo>
                  <a:pt x="8007022" y="0"/>
                </a:lnTo>
                <a:lnTo>
                  <a:pt x="8007022" y="3309146"/>
                </a:lnTo>
                <a:lnTo>
                  <a:pt x="0" y="33091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5847448">
            <a:off x="11501731" y="-3376806"/>
            <a:ext cx="8298372" cy="8811012"/>
          </a:xfrm>
          <a:custGeom>
            <a:avLst/>
            <a:gdLst/>
            <a:ahLst/>
            <a:cxnLst/>
            <a:rect l="l" t="t" r="r" b="b"/>
            <a:pathLst>
              <a:path w="8298372" h="8811012">
                <a:moveTo>
                  <a:pt x="0" y="0"/>
                </a:moveTo>
                <a:lnTo>
                  <a:pt x="8298372" y="0"/>
                </a:lnTo>
                <a:lnTo>
                  <a:pt x="8298372" y="8811012"/>
                </a:lnTo>
                <a:lnTo>
                  <a:pt x="0" y="88110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170916" y="3782567"/>
            <a:ext cx="17967548" cy="2725108"/>
          </a:xfrm>
          <a:custGeom>
            <a:avLst/>
            <a:gdLst/>
            <a:ahLst/>
            <a:cxnLst/>
            <a:rect l="l" t="t" r="r" b="b"/>
            <a:pathLst>
              <a:path w="17967548" h="2725108">
                <a:moveTo>
                  <a:pt x="0" y="0"/>
                </a:moveTo>
                <a:lnTo>
                  <a:pt x="17967548" y="0"/>
                </a:lnTo>
                <a:lnTo>
                  <a:pt x="17967548" y="2725109"/>
                </a:lnTo>
                <a:lnTo>
                  <a:pt x="0" y="2725109"/>
                </a:lnTo>
                <a:lnTo>
                  <a:pt x="0" y="0"/>
                </a:lnTo>
                <a:close/>
              </a:path>
            </a:pathLst>
          </a:custGeom>
          <a:blipFill>
            <a:blip r:embed="rId10"/>
            <a:stretch>
              <a:fillRect/>
            </a:stretch>
          </a:blipFill>
        </p:spPr>
        <p:txBody>
          <a:bodyPr/>
          <a:lstStyle/>
          <a:p>
            <a:endParaRPr lang="en-IN"/>
          </a:p>
        </p:txBody>
      </p:sp>
      <p:sp>
        <p:nvSpPr>
          <p:cNvPr id="7" name="TextBox 7"/>
          <p:cNvSpPr txBox="1"/>
          <p:nvPr/>
        </p:nvSpPr>
        <p:spPr>
          <a:xfrm>
            <a:off x="1028700" y="419100"/>
            <a:ext cx="12303693" cy="1219200"/>
          </a:xfrm>
          <a:prstGeom prst="rect">
            <a:avLst/>
          </a:prstGeom>
        </p:spPr>
        <p:txBody>
          <a:bodyPr lIns="0" tIns="0" rIns="0" bIns="0" rtlCol="0" anchor="t">
            <a:spAutoFit/>
          </a:bodyPr>
          <a:lstStyle/>
          <a:p>
            <a:pPr>
              <a:lnSpc>
                <a:spcPts val="9600"/>
              </a:lnSpc>
            </a:pPr>
            <a:r>
              <a:rPr lang="en-US" sz="8000" dirty="0">
                <a:solidFill>
                  <a:srgbClr val="000000"/>
                </a:solidFill>
                <a:latin typeface="Radley Italics"/>
              </a:rPr>
              <a:t>Control Flow</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3D2D5"/>
        </a:solidFill>
        <a:effectLst/>
      </p:bgPr>
    </p:bg>
    <p:spTree>
      <p:nvGrpSpPr>
        <p:cNvPr id="1" name=""/>
        <p:cNvGrpSpPr/>
        <p:nvPr/>
      </p:nvGrpSpPr>
      <p:grpSpPr>
        <a:xfrm>
          <a:off x="0" y="0"/>
          <a:ext cx="0" cy="0"/>
          <a:chOff x="0" y="0"/>
          <a:chExt cx="0" cy="0"/>
        </a:xfrm>
      </p:grpSpPr>
      <p:sp>
        <p:nvSpPr>
          <p:cNvPr id="2" name="Freeform 2"/>
          <p:cNvSpPr/>
          <p:nvPr/>
        </p:nvSpPr>
        <p:spPr>
          <a:xfrm>
            <a:off x="1435013" y="1028700"/>
            <a:ext cx="5919241" cy="1367216"/>
          </a:xfrm>
          <a:custGeom>
            <a:avLst/>
            <a:gdLst/>
            <a:ahLst/>
            <a:cxnLst/>
            <a:rect l="l" t="t" r="r" b="b"/>
            <a:pathLst>
              <a:path w="5919241" h="1367216">
                <a:moveTo>
                  <a:pt x="0" y="0"/>
                </a:moveTo>
                <a:lnTo>
                  <a:pt x="5919240" y="0"/>
                </a:lnTo>
                <a:lnTo>
                  <a:pt x="5919240" y="1367216"/>
                </a:lnTo>
                <a:lnTo>
                  <a:pt x="0" y="1367216"/>
                </a:lnTo>
                <a:lnTo>
                  <a:pt x="0" y="0"/>
                </a:lnTo>
                <a:close/>
              </a:path>
            </a:pathLst>
          </a:custGeom>
          <a:blipFill>
            <a:blip r:embed="rId2"/>
            <a:stretch>
              <a:fillRect/>
            </a:stretch>
          </a:blipFill>
        </p:spPr>
        <p:txBody>
          <a:bodyPr/>
          <a:lstStyle/>
          <a:p>
            <a:endParaRPr lang="en-IN"/>
          </a:p>
        </p:txBody>
      </p:sp>
      <p:sp>
        <p:nvSpPr>
          <p:cNvPr id="3" name="Freeform 3"/>
          <p:cNvSpPr/>
          <p:nvPr/>
        </p:nvSpPr>
        <p:spPr>
          <a:xfrm>
            <a:off x="9853806" y="872738"/>
            <a:ext cx="7405494" cy="4483795"/>
          </a:xfrm>
          <a:custGeom>
            <a:avLst/>
            <a:gdLst/>
            <a:ahLst/>
            <a:cxnLst/>
            <a:rect l="l" t="t" r="r" b="b"/>
            <a:pathLst>
              <a:path w="7405494" h="4483795">
                <a:moveTo>
                  <a:pt x="0" y="0"/>
                </a:moveTo>
                <a:lnTo>
                  <a:pt x="7405494" y="0"/>
                </a:lnTo>
                <a:lnTo>
                  <a:pt x="7405494" y="4483795"/>
                </a:lnTo>
                <a:lnTo>
                  <a:pt x="0" y="4483795"/>
                </a:lnTo>
                <a:lnTo>
                  <a:pt x="0" y="0"/>
                </a:lnTo>
                <a:close/>
              </a:path>
            </a:pathLst>
          </a:custGeom>
          <a:blipFill>
            <a:blip r:embed="rId3"/>
            <a:stretch>
              <a:fillRect/>
            </a:stretch>
          </a:blipFill>
        </p:spPr>
        <p:txBody>
          <a:bodyPr/>
          <a:lstStyle/>
          <a:p>
            <a:endParaRPr lang="en-IN"/>
          </a:p>
        </p:txBody>
      </p:sp>
      <p:sp>
        <p:nvSpPr>
          <p:cNvPr id="4" name="Freeform 4"/>
          <p:cNvSpPr/>
          <p:nvPr/>
        </p:nvSpPr>
        <p:spPr>
          <a:xfrm>
            <a:off x="1435013" y="2491922"/>
            <a:ext cx="5919241" cy="2794453"/>
          </a:xfrm>
          <a:custGeom>
            <a:avLst/>
            <a:gdLst/>
            <a:ahLst/>
            <a:cxnLst/>
            <a:rect l="l" t="t" r="r" b="b"/>
            <a:pathLst>
              <a:path w="5919241" h="2794453">
                <a:moveTo>
                  <a:pt x="0" y="0"/>
                </a:moveTo>
                <a:lnTo>
                  <a:pt x="5919240" y="0"/>
                </a:lnTo>
                <a:lnTo>
                  <a:pt x="5919240" y="2794453"/>
                </a:lnTo>
                <a:lnTo>
                  <a:pt x="0" y="2794453"/>
                </a:lnTo>
                <a:lnTo>
                  <a:pt x="0" y="0"/>
                </a:lnTo>
                <a:close/>
              </a:path>
            </a:pathLst>
          </a:custGeom>
          <a:blipFill>
            <a:blip r:embed="rId4"/>
            <a:stretch>
              <a:fillRect/>
            </a:stretch>
          </a:blipFill>
        </p:spPr>
        <p:txBody>
          <a:bodyPr/>
          <a:lstStyle/>
          <a:p>
            <a:endParaRPr lang="en-IN"/>
          </a:p>
        </p:txBody>
      </p:sp>
      <p:sp>
        <p:nvSpPr>
          <p:cNvPr id="5" name="Freeform 5"/>
          <p:cNvSpPr/>
          <p:nvPr/>
        </p:nvSpPr>
        <p:spPr>
          <a:xfrm>
            <a:off x="9880411" y="5561880"/>
            <a:ext cx="7532577" cy="4528789"/>
          </a:xfrm>
          <a:custGeom>
            <a:avLst/>
            <a:gdLst/>
            <a:ahLst/>
            <a:cxnLst/>
            <a:rect l="l" t="t" r="r" b="b"/>
            <a:pathLst>
              <a:path w="7532577" h="4528789">
                <a:moveTo>
                  <a:pt x="0" y="0"/>
                </a:moveTo>
                <a:lnTo>
                  <a:pt x="7532577" y="0"/>
                </a:lnTo>
                <a:lnTo>
                  <a:pt x="7532577" y="4528789"/>
                </a:lnTo>
                <a:lnTo>
                  <a:pt x="0" y="4528789"/>
                </a:lnTo>
                <a:lnTo>
                  <a:pt x="0" y="0"/>
                </a:lnTo>
                <a:close/>
              </a:path>
            </a:pathLst>
          </a:custGeom>
          <a:blipFill>
            <a:blip r:embed="rId5"/>
            <a:stretch>
              <a:fillRect/>
            </a:stretch>
          </a:blipFill>
        </p:spPr>
        <p:txBody>
          <a:bodyPr/>
          <a:lstStyle/>
          <a:p>
            <a:endParaRPr lang="en-IN"/>
          </a:p>
        </p:txBody>
      </p:sp>
      <p:sp>
        <p:nvSpPr>
          <p:cNvPr id="6" name="Freeform 6"/>
          <p:cNvSpPr/>
          <p:nvPr/>
        </p:nvSpPr>
        <p:spPr>
          <a:xfrm>
            <a:off x="1002096" y="5580033"/>
            <a:ext cx="7405494" cy="4528789"/>
          </a:xfrm>
          <a:custGeom>
            <a:avLst/>
            <a:gdLst/>
            <a:ahLst/>
            <a:cxnLst/>
            <a:rect l="l" t="t" r="r" b="b"/>
            <a:pathLst>
              <a:path w="7405494" h="4528789">
                <a:moveTo>
                  <a:pt x="0" y="0"/>
                </a:moveTo>
                <a:lnTo>
                  <a:pt x="7405494" y="0"/>
                </a:lnTo>
                <a:lnTo>
                  <a:pt x="7405494" y="4528789"/>
                </a:lnTo>
                <a:lnTo>
                  <a:pt x="0" y="4528789"/>
                </a:lnTo>
                <a:lnTo>
                  <a:pt x="0" y="0"/>
                </a:lnTo>
                <a:close/>
              </a:path>
            </a:pathLst>
          </a:custGeom>
          <a:blipFill>
            <a:blip r:embed="rId6"/>
            <a:stretch>
              <a:fillRect/>
            </a:stretch>
          </a:blipFill>
        </p:spPr>
        <p:txBody>
          <a:bodyPr/>
          <a:lstStyle/>
          <a:p>
            <a:endParaRPr lang="en-IN" dirty="0"/>
          </a:p>
        </p:txBody>
      </p:sp>
      <p:sp>
        <p:nvSpPr>
          <p:cNvPr id="7" name="Freeform 7"/>
          <p:cNvSpPr/>
          <p:nvPr/>
        </p:nvSpPr>
        <p:spPr>
          <a:xfrm rot="-10329588" flipH="1">
            <a:off x="7715842" y="1461395"/>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Freeform 8"/>
          <p:cNvSpPr/>
          <p:nvPr/>
        </p:nvSpPr>
        <p:spPr>
          <a:xfrm rot="5184172">
            <a:off x="8615419" y="4892586"/>
            <a:ext cx="1776375" cy="501826"/>
          </a:xfrm>
          <a:custGeom>
            <a:avLst/>
            <a:gdLst/>
            <a:ahLst/>
            <a:cxnLst/>
            <a:rect l="l" t="t" r="r" b="b"/>
            <a:pathLst>
              <a:path w="1776375" h="501826">
                <a:moveTo>
                  <a:pt x="0" y="0"/>
                </a:moveTo>
                <a:lnTo>
                  <a:pt x="1776375" y="0"/>
                </a:lnTo>
                <a:lnTo>
                  <a:pt x="1776375" y="501826"/>
                </a:lnTo>
                <a:lnTo>
                  <a:pt x="0" y="501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dirty="0"/>
          </a:p>
        </p:txBody>
      </p:sp>
      <p:sp>
        <p:nvSpPr>
          <p:cNvPr id="9" name="Freeform 9"/>
          <p:cNvSpPr/>
          <p:nvPr/>
        </p:nvSpPr>
        <p:spPr>
          <a:xfrm rot="10402962">
            <a:off x="8255813" y="6531110"/>
            <a:ext cx="1776375" cy="501826"/>
          </a:xfrm>
          <a:custGeom>
            <a:avLst/>
            <a:gdLst/>
            <a:ahLst/>
            <a:cxnLst/>
            <a:rect l="l" t="t" r="r" b="b"/>
            <a:pathLst>
              <a:path w="1776375" h="501826">
                <a:moveTo>
                  <a:pt x="0" y="0"/>
                </a:moveTo>
                <a:lnTo>
                  <a:pt x="1776375" y="0"/>
                </a:lnTo>
                <a:lnTo>
                  <a:pt x="1776375" y="501826"/>
                </a:lnTo>
                <a:lnTo>
                  <a:pt x="0" y="501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0" name="Freeform 10"/>
          <p:cNvSpPr/>
          <p:nvPr/>
        </p:nvSpPr>
        <p:spPr>
          <a:xfrm rot="6671673" flipH="1">
            <a:off x="109027" y="4416675"/>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dirty="0"/>
          </a:p>
        </p:txBody>
      </p:sp>
      <p:sp>
        <p:nvSpPr>
          <p:cNvPr id="11" name="TextBox 11"/>
          <p:cNvSpPr txBox="1"/>
          <p:nvPr/>
        </p:nvSpPr>
        <p:spPr>
          <a:xfrm>
            <a:off x="1343007" y="9525"/>
            <a:ext cx="12303693" cy="1047750"/>
          </a:xfrm>
          <a:prstGeom prst="rect">
            <a:avLst/>
          </a:prstGeom>
        </p:spPr>
        <p:txBody>
          <a:bodyPr lIns="0" tIns="0" rIns="0" bIns="0" rtlCol="0" anchor="t">
            <a:spAutoFit/>
          </a:bodyPr>
          <a:lstStyle/>
          <a:p>
            <a:pPr>
              <a:lnSpc>
                <a:spcPts val="8399"/>
              </a:lnSpc>
            </a:pPr>
            <a:r>
              <a:rPr lang="en-US" sz="6999">
                <a:solidFill>
                  <a:srgbClr val="45625D"/>
                </a:solidFill>
                <a:latin typeface="Radley Italics"/>
              </a:rPr>
              <a:t>Results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713</Words>
  <Application>Microsoft Office PowerPoint</Application>
  <PresentationFormat>Custom</PresentationFormat>
  <Paragraphs>65</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Klima Bold</vt:lpstr>
      <vt:lpstr>Calibri</vt:lpstr>
      <vt:lpstr>Arial</vt:lpstr>
      <vt:lpstr>DM Sans Bold</vt:lpstr>
      <vt:lpstr>DM Sans Italics</vt:lpstr>
      <vt:lpstr>Klima</vt:lpstr>
      <vt:lpstr>Radley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every step counts</dc:title>
  <cp:lastModifiedBy>Siddharth Sarwate</cp:lastModifiedBy>
  <cp:revision>4</cp:revision>
  <dcterms:created xsi:type="dcterms:W3CDTF">2006-08-16T00:00:00Z</dcterms:created>
  <dcterms:modified xsi:type="dcterms:W3CDTF">2023-10-13T13:12:56Z</dcterms:modified>
  <dc:identifier>DAFwmVZnp_Y</dc:identifier>
</cp:coreProperties>
</file>